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860" r:id="rId2"/>
    <p:sldId id="1194" r:id="rId3"/>
    <p:sldId id="1155" r:id="rId4"/>
    <p:sldId id="1216" r:id="rId5"/>
    <p:sldId id="1217" r:id="rId6"/>
    <p:sldId id="262" r:id="rId7"/>
    <p:sldId id="1174" r:id="rId8"/>
    <p:sldId id="1212" r:id="rId9"/>
    <p:sldId id="1195" r:id="rId10"/>
    <p:sldId id="1245" r:id="rId11"/>
    <p:sldId id="1175" r:id="rId12"/>
    <p:sldId id="1218" r:id="rId13"/>
    <p:sldId id="1219" r:id="rId14"/>
    <p:sldId id="1220" r:id="rId15"/>
    <p:sldId id="1222" r:id="rId16"/>
    <p:sldId id="1246" r:id="rId17"/>
    <p:sldId id="1226" r:id="rId18"/>
    <p:sldId id="1227" r:id="rId19"/>
    <p:sldId id="1247" r:id="rId20"/>
    <p:sldId id="1225" r:id="rId21"/>
    <p:sldId id="1224" r:id="rId22"/>
    <p:sldId id="1229" r:id="rId23"/>
    <p:sldId id="1230" r:id="rId24"/>
    <p:sldId id="1249" r:id="rId25"/>
    <p:sldId id="1232" r:id="rId26"/>
    <p:sldId id="1233" r:id="rId27"/>
    <p:sldId id="1236" r:id="rId28"/>
    <p:sldId id="1251" r:id="rId29"/>
    <p:sldId id="1252" r:id="rId30"/>
    <p:sldId id="1253" r:id="rId31"/>
    <p:sldId id="1254" r:id="rId32"/>
    <p:sldId id="1237" r:id="rId33"/>
    <p:sldId id="1243" r:id="rId34"/>
    <p:sldId id="1250" r:id="rId35"/>
    <p:sldId id="1255" r:id="rId36"/>
    <p:sldId id="895" r:id="rId37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3300"/>
    <a:srgbClr val="993300"/>
    <a:srgbClr val="A50021"/>
    <a:srgbClr val="336600"/>
    <a:srgbClr val="3366FF"/>
    <a:srgbClr val="339966"/>
    <a:srgbClr val="008000"/>
    <a:srgbClr val="002060"/>
    <a:srgbClr val="B9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2" autoAdjust="0"/>
    <p:restoredTop sz="96953" autoAdjust="0"/>
  </p:normalViewPr>
  <p:slideViewPr>
    <p:cSldViewPr>
      <p:cViewPr varScale="1">
        <p:scale>
          <a:sx n="109" d="100"/>
          <a:sy n="109" d="100"/>
        </p:scale>
        <p:origin x="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02" y="4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t" anchorCtr="0" compatLnSpc="1">
            <a:prstTxWarp prst="textNoShape">
              <a:avLst/>
            </a:prstTxWarp>
          </a:bodyPr>
          <a:lstStyle>
            <a:lvl1pPr defTabSz="918290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4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t" anchorCtr="0" compatLnSpc="1">
            <a:prstTxWarp prst="textNoShape">
              <a:avLst/>
            </a:prstTxWarp>
          </a:bodyPr>
          <a:lstStyle>
            <a:lvl1pPr algn="r" defTabSz="918290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7"/>
            <a:ext cx="2946400" cy="494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b" anchorCtr="0" compatLnSpc="1">
            <a:prstTxWarp prst="textNoShape">
              <a:avLst/>
            </a:prstTxWarp>
          </a:bodyPr>
          <a:lstStyle>
            <a:lvl1pPr defTabSz="918290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7"/>
            <a:ext cx="2946400" cy="494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324CA2-3D64-49C0-959A-6BDA8A707E6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785735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t" anchorCtr="0" compatLnSpc="1">
            <a:prstTxWarp prst="textNoShape">
              <a:avLst/>
            </a:prstTxWarp>
          </a:bodyPr>
          <a:lstStyle>
            <a:lvl1pPr defTabSz="918290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4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t" anchorCtr="0" compatLnSpc="1">
            <a:prstTxWarp prst="textNoShape">
              <a:avLst/>
            </a:prstTxWarp>
          </a:bodyPr>
          <a:lstStyle>
            <a:lvl1pPr algn="r" defTabSz="918290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573"/>
            <a:ext cx="5438775" cy="44420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7"/>
            <a:ext cx="2946400" cy="494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b" anchorCtr="0" compatLnSpc="1">
            <a:prstTxWarp prst="textNoShape">
              <a:avLst/>
            </a:prstTxWarp>
          </a:bodyPr>
          <a:lstStyle>
            <a:lvl1pPr defTabSz="918290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7"/>
            <a:ext cx="2946400" cy="494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06" tIns="45954" rIns="91906" bIns="45954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6F8CB7-027B-4935-9D5A-43A2A8FBF16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091262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4889500" cy="36671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40524"/>
            <a:ext cx="4972050" cy="441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04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4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4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6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1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54452" y="9375247"/>
            <a:ext cx="2962275" cy="53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49" rIns="90495" bIns="45249" anchor="b"/>
          <a:lstStyle>
            <a:lvl1pPr defTabSz="903288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39775" indent="-284163" defTabSz="903288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8238" indent="-228600" defTabSz="903288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2263" indent="-227013" defTabSz="903288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47875" indent="-228600" defTabSz="903288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05075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62275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19475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76675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buFont typeface="Wingdings 2" panose="05020102010507070707" pitchFamily="18" charset="2"/>
              <a:buNone/>
            </a:pPr>
            <a:fld id="{888C5E4D-2788-46FD-83C5-BBEBD382C38F}" type="slidenum">
              <a:rPr lang="en-GB" altLang="sk-SK" sz="1200">
                <a:latin typeface="Times New Roman" panose="02020603050405020304" pitchFamily="18" charset="0"/>
              </a:rPr>
              <a:pPr algn="r">
                <a:buFont typeface="Wingdings 2" panose="05020102010507070707" pitchFamily="18" charset="2"/>
                <a:buNone/>
              </a:pPr>
              <a:t>36</a:t>
            </a:fld>
            <a:endParaRPr lang="en-GB" altLang="sk-SK" sz="1200">
              <a:latin typeface="Times New Roman" panose="02020603050405020304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883150" cy="3662363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40526"/>
            <a:ext cx="4972050" cy="441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49" rIns="90495" bIns="45249"/>
          <a:lstStyle/>
          <a:p>
            <a:endParaRPr lang="en-US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60413"/>
            <a:ext cx="4933950" cy="3700462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7" y="4784741"/>
            <a:ext cx="5038725" cy="44578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2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9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60413"/>
            <a:ext cx="4933950" cy="3700462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7" y="4784741"/>
            <a:ext cx="5038725" cy="44578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8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5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4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60413"/>
            <a:ext cx="4933950" cy="3700462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7" y="4784741"/>
            <a:ext cx="5038725" cy="44578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630"/>
            <a:ext cx="5438775" cy="4469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/>
          <a:lstStyle/>
          <a:p>
            <a:pPr>
              <a:spcBef>
                <a:spcPct val="0"/>
              </a:spcBef>
            </a:pPr>
            <a:endParaRPr lang="sk-SK" altLang="sk-S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9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B643-880B-4265-9970-79A2D97C549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6194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679F3-3DED-41E1-9639-A590204A53D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76918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8638" y="404813"/>
            <a:ext cx="2087562" cy="60483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6115050" cy="60483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D719-03D9-4873-B163-4888F9C89E1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3975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81987" cy="5762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11188" y="1268413"/>
            <a:ext cx="8302625" cy="51847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CDEC-97DC-4CD2-96F8-978755C1742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7361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81987" cy="5762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11188" y="1268413"/>
            <a:ext cx="8302625" cy="51847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8D25E-D2CB-4352-9F14-0C956575161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59191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81987" cy="5762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75112" cy="51847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38700" y="1268413"/>
            <a:ext cx="4075113" cy="25161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838700" y="3937000"/>
            <a:ext cx="4075113" cy="25161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D199E-F083-4041-B22B-41369AECA4B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6565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611188" y="404813"/>
            <a:ext cx="8355012" cy="60483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1DDD4-95A0-4069-8BB3-D5759F5DC1D3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5535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075D-B826-4398-957A-72EE8719FA4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71432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E7FF-E273-4914-B38A-2696D08F8EB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44311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751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38700" y="1268413"/>
            <a:ext cx="40751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7A92-0BDA-4DAA-96A2-0F4BFADA1B5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42521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551F-C8F4-4FCC-A13C-6078C582D4A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13192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0055-0620-435F-9123-B1D4AB76D04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29330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FA4B-5A34-47D5-83AE-172540F9632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71800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BB7A-5335-478B-A14F-D39CC761A25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73596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D2BF3-DD46-4DD1-9EFE-8DE189AE76F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9019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ChangeArrowheads="1"/>
          </p:cNvSpPr>
          <p:nvPr userDrawn="1"/>
        </p:nvSpPr>
        <p:spPr bwMode="auto">
          <a:xfrm>
            <a:off x="2843213" y="6623050"/>
            <a:ext cx="4032250" cy="234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k-SK" altLang="sk-SK" sz="9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Prieskum </a:t>
            </a:r>
            <a:r>
              <a:rPr lang="sk-SK" altLang="sk-SK" sz="900" b="1" i="1" dirty="0">
                <a:solidFill>
                  <a:schemeClr val="bg2"/>
                </a:solidFill>
                <a:latin typeface="Arial" panose="020B0604020202020204" pitchFamily="34" charset="0"/>
              </a:rPr>
              <a:t>verejnej </a:t>
            </a:r>
            <a:r>
              <a:rPr lang="sk-SK" altLang="sk-SK" sz="9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mienky, november 2017</a:t>
            </a:r>
            <a:endParaRPr lang="sk-SK" altLang="sk-SK" sz="900" b="1" i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Rectangle 36"/>
          <p:cNvSpPr>
            <a:spLocks noChangeArrowheads="1"/>
          </p:cNvSpPr>
          <p:nvPr userDrawn="1"/>
        </p:nvSpPr>
        <p:spPr bwMode="auto">
          <a:xfrm>
            <a:off x="6011863" y="6597650"/>
            <a:ext cx="3132137" cy="2603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sk-SK" altLang="sk-SK" sz="12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3026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</a:p>
        </p:txBody>
      </p:sp>
      <p:sp>
        <p:nvSpPr>
          <p:cNvPr id="1029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04813"/>
            <a:ext cx="82819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NADPISŮ.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13638" y="6525344"/>
            <a:ext cx="16303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B9C9091-BF06-4AE2-A27F-8DABA486E0E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pic>
        <p:nvPicPr>
          <p:cNvPr id="1031" name="Picture 40" descr="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715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1"/>
          <p:cNvSpPr>
            <a:spLocks noChangeArrowheads="1"/>
          </p:cNvSpPr>
          <p:nvPr userDrawn="1"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sk-SK" altLang="sk-SK">
              <a:latin typeface="Arial" panose="020B0604020202020204" pitchFamily="34" charset="0"/>
            </a:endParaRPr>
          </a:p>
        </p:txBody>
      </p:sp>
      <p:graphicFrame>
        <p:nvGraphicFramePr>
          <p:cNvPr id="1033" name="Object 448"/>
          <p:cNvGraphicFramePr>
            <a:graphicFrameLocks noChangeAspect="1"/>
          </p:cNvGraphicFramePr>
          <p:nvPr/>
        </p:nvGraphicFramePr>
        <p:xfrm>
          <a:off x="38100" y="50800"/>
          <a:ext cx="15843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" name="Snímek" r:id="rId19" imgW="4571966" imgH="3429131" progId="PowerPoint.Slide.8">
                  <p:embed/>
                </p:oleObj>
              </mc:Choice>
              <mc:Fallback>
                <p:oleObj name="Snímek" r:id="rId19" imgW="4571966" imgH="3429131" progId="PowerPoint.Slide.8">
                  <p:embed/>
                  <p:pic>
                    <p:nvPicPr>
                      <p:cNvPr id="0" name="Object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50800"/>
                        <a:ext cx="15843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8" name="Picture 944" descr="Platforma MVR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39" y="15585"/>
            <a:ext cx="1310831" cy="5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anose="05020102010507070707" pitchFamily="18" charset="2"/>
        <a:buChar char="½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Font typeface="Wingdings 2" panose="05020102010507070707" pitchFamily="18" charset="2"/>
        <a:buChar char="»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Font typeface="Wingdings 2" panose="05020102010507070707" pitchFamily="18" charset="2"/>
        <a:buChar char="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Font typeface="Arial" panose="020B0604020202020204" pitchFamily="34" charset="0"/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Font typeface="Arial" panose="020B0604020202020204" pitchFamily="34" charset="0"/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66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EBA1E72-85BB-4B20-9619-9CC68F9FB6F7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sk-SK" sz="1200">
              <a:solidFill>
                <a:schemeClr val="bg2"/>
              </a:solidFill>
            </a:endParaRPr>
          </a:p>
        </p:txBody>
      </p:sp>
      <p:sp>
        <p:nvSpPr>
          <p:cNvPr id="4099" name="Rectangle 39"/>
          <p:cNvSpPr txBox="1">
            <a:spLocks noGrp="1" noChangeArrowheads="1"/>
          </p:cNvSpPr>
          <p:nvPr/>
        </p:nvSpPr>
        <p:spPr bwMode="auto">
          <a:xfrm>
            <a:off x="7513638" y="6551613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DA045D-263D-4A61-ADA6-D2E0804A9288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sk-SK" sz="1200">
              <a:solidFill>
                <a:schemeClr val="bg2"/>
              </a:solidFill>
            </a:endParaRPr>
          </a:p>
        </p:txBody>
      </p:sp>
      <p:sp>
        <p:nvSpPr>
          <p:cNvPr id="4100" name="Zástupný symbol pro číslo snímku 1"/>
          <p:cNvSpPr txBox="1">
            <a:spLocks noGrp="1"/>
          </p:cNvSpPr>
          <p:nvPr/>
        </p:nvSpPr>
        <p:spPr bwMode="auto">
          <a:xfrm>
            <a:off x="7513638" y="6524625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E2C5F6-1231-429A-BE90-ABA4FACBEA39}" type="slidenum">
              <a:rPr lang="cs-CZ" altLang="sk-SK" sz="18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sk-SK" sz="1800">
              <a:solidFill>
                <a:schemeClr val="bg2"/>
              </a:solidFill>
            </a:endParaRPr>
          </a:p>
        </p:txBody>
      </p:sp>
      <p:graphicFrame>
        <p:nvGraphicFramePr>
          <p:cNvPr id="4101" name="Object 220"/>
          <p:cNvGraphicFramePr>
            <a:graphicFrameLocks noChangeAspect="1"/>
          </p:cNvGraphicFramePr>
          <p:nvPr/>
        </p:nvGraphicFramePr>
        <p:xfrm>
          <a:off x="-36513" y="0"/>
          <a:ext cx="9361488" cy="707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14" name="Snímek" r:id="rId3" imgW="4571966" imgH="3429131" progId="PowerPoint.Slide.8">
                  <p:embed/>
                </p:oleObj>
              </mc:Choice>
              <mc:Fallback>
                <p:oleObj name="Snímek" r:id="rId3" imgW="4571966" imgH="3429131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0"/>
                        <a:ext cx="9361488" cy="707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3420616" y="4221163"/>
            <a:ext cx="5903912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800" dirty="0">
                <a:latin typeface="Calibri" panose="020F0502020204030204" pitchFamily="34" charset="0"/>
              </a:rPr>
              <a:t>		</a:t>
            </a:r>
            <a:r>
              <a:rPr lang="sk-SK" altLang="sk-SK" sz="1200" dirty="0">
                <a:latin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>
                <a:latin typeface="Calibri" panose="020F0502020204030204" pitchFamily="34" charset="0"/>
              </a:rPr>
              <a:t>Prieskum verejnej mienky</a:t>
            </a:r>
          </a:p>
          <a:p>
            <a:pPr eaLnBrk="1" hangingPunct="1">
              <a:lnSpc>
                <a:spcPct val="60000"/>
              </a:lnSpc>
              <a:buClrTx/>
              <a:buFont typeface="Wingdings 2" panose="05020102010507070707" pitchFamily="18" charset="2"/>
              <a:buNone/>
            </a:pPr>
            <a:endParaRPr lang="sk-SK" altLang="sk-SK" sz="1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60000"/>
              </a:lnSpc>
              <a:buClrTx/>
              <a:buFont typeface="Wingdings 2" panose="05020102010507070707" pitchFamily="18" charset="2"/>
              <a:buNone/>
            </a:pPr>
            <a:r>
              <a:rPr lang="sk-SK" altLang="sk-SK" dirty="0">
                <a:latin typeface="Calibri" panose="020F0502020204030204" pitchFamily="34" charset="0"/>
              </a:rPr>
              <a:t>ZÁVEREČNÁ  SPRÁVA  Z KVANTITATÍVNEHO PRIESKUMU</a:t>
            </a:r>
          </a:p>
          <a:p>
            <a:pPr eaLnBrk="1" hangingPunct="1">
              <a:lnSpc>
                <a:spcPct val="60000"/>
              </a:lnSpc>
              <a:buClrTx/>
              <a:buFont typeface="Wingdings 2" panose="05020102010507070707" pitchFamily="18" charset="2"/>
              <a:buNone/>
            </a:pPr>
            <a:endParaRPr lang="sk-SK" altLang="sk-SK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60000"/>
              </a:lnSpc>
              <a:buClrTx/>
              <a:buFont typeface="Wingdings 2" panose="05020102010507070707" pitchFamily="18" charset="2"/>
              <a:buNone/>
            </a:pPr>
            <a:r>
              <a:rPr lang="sk-SK" altLang="sk-SK" dirty="0" smtClean="0">
                <a:latin typeface="Calibri" panose="020F0502020204030204" pitchFamily="34" charset="0"/>
              </a:rPr>
              <a:t>november 2017</a:t>
            </a:r>
            <a:endParaRPr lang="sk-SK" altLang="sk-S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7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511751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44" name="Chart" r:id="rId4" imgW="11361359" imgH="7551360" progId="MSGraph.Chart.8">
                  <p:embed followColorScheme="full"/>
                </p:oleObj>
              </mc:Choice>
              <mc:Fallback>
                <p:oleObj name="Chart" r:id="rId4" imgW="11361359" imgH="75513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649131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45" name="Chart" r:id="rId6" imgW="4907343" imgH="7452432" progId="MSGraph.Chart.8">
                  <p:embed followColorScheme="full"/>
                </p:oleObj>
              </mc:Choice>
              <mc:Fallback>
                <p:oleObj name="Chart" r:id="rId6" imgW="4907343" imgH="745243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55475"/>
              </p:ext>
            </p:extLst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03771" y="188640"/>
            <a:ext cx="729662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>
                <a:solidFill>
                  <a:srgbClr val="4D4D4D"/>
                </a:solidFill>
              </a:rPr>
              <a:t>Znalosť Cieľov udržateľného rozvoja respektíve Agendy 2030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8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41208"/>
              </p:ext>
            </p:extLst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1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B9E057-EB5E-4B75-8B9C-4268868CAE5F}" type="slidenum">
              <a:rPr lang="cs-CZ" altLang="sk-SK" sz="12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sk-SK" sz="1200">
              <a:solidFill>
                <a:schemeClr val="bg2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81988" cy="576263"/>
          </a:xfrm>
          <a:noFill/>
          <a:extLst/>
        </p:spPr>
        <p:txBody>
          <a:bodyPr/>
          <a:lstStyle/>
          <a:p>
            <a:r>
              <a:rPr lang="sk-SK" altLang="sk-SK" dirty="0" smtClean="0"/>
              <a:t>1.2. Zameranie Cieľov udržateľného rozvoja</a:t>
            </a:r>
            <a:r>
              <a:rPr lang="sk-SK" altLang="sk-SK" dirty="0"/>
              <a:t>	</a:t>
            </a:r>
            <a:endParaRPr lang="sk-SK" altLang="sk-SK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367359"/>
            <a:ext cx="8302625" cy="49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sk-SK" altLang="sk-SK" b="1" kern="0" dirty="0" smtClean="0"/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sk-SK" altLang="sk-SK" b="1" kern="0" dirty="0"/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sk-SK" altLang="sk-SK" b="1" kern="0" dirty="0" smtClean="0"/>
              <a:t>Respondenti, ktorí už niekedy počuli o Cieľoch udržateľného rozvoja (v celej vzorke 14% </a:t>
            </a:r>
            <a:r>
              <a:rPr lang="sk-SK" altLang="sk-SK" b="1" kern="0" dirty="0" smtClean="0"/>
              <a:t>opýtaných, čo predstavuje 145 respondentov), </a:t>
            </a:r>
            <a:r>
              <a:rPr lang="sk-SK" altLang="sk-SK" b="1" kern="0" dirty="0" smtClean="0"/>
              <a:t>uviedli že tieto Ciele sa zameriavajú na:</a:t>
            </a:r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sk-SK" altLang="sk-SK" b="1" kern="0" dirty="0" smtClean="0"/>
          </a:p>
          <a:p>
            <a:pPr algn="just">
              <a:defRPr/>
            </a:pPr>
            <a:r>
              <a:rPr lang="sk-SK" altLang="sk-SK" b="1" kern="0" dirty="0" smtClean="0"/>
              <a:t>ochranu životného prostredia, prírodných zdrojov – uvádza 24% </a:t>
            </a:r>
            <a:r>
              <a:rPr lang="sk-SK" altLang="sk-SK" b="1" kern="0" dirty="0" smtClean="0"/>
              <a:t>opýtaných</a:t>
            </a:r>
            <a:r>
              <a:rPr lang="sk-SK" altLang="sk-SK" b="1" kern="0" dirty="0" smtClean="0"/>
              <a:t>;</a:t>
            </a:r>
          </a:p>
          <a:p>
            <a:pPr algn="just">
              <a:defRPr/>
            </a:pPr>
            <a:r>
              <a:rPr lang="sk-SK" altLang="sk-SK" b="1" kern="0" dirty="0" smtClean="0"/>
              <a:t>rozvoj ekonomiky – investície, tvorba pracovných miest, hospodársky rast (11%);</a:t>
            </a:r>
          </a:p>
          <a:p>
            <a:pPr algn="just">
              <a:defRPr/>
            </a:pPr>
            <a:r>
              <a:rPr lang="sk-SK" altLang="sk-SK" b="1" kern="0" dirty="0" smtClean="0"/>
              <a:t>udržanie rozvoja, rozvoj krajiny, lepšia budúcnosť (10%);</a:t>
            </a:r>
          </a:p>
          <a:p>
            <a:pPr algn="just">
              <a:defRPr/>
            </a:pPr>
            <a:r>
              <a:rPr lang="sk-SK" altLang="sk-SK" kern="0" dirty="0" smtClean="0"/>
              <a:t>pomoc rozvojovým krajinám (8%);</a:t>
            </a:r>
          </a:p>
          <a:p>
            <a:pPr algn="just">
              <a:defRPr/>
            </a:pPr>
            <a:r>
              <a:rPr lang="sk-SK" altLang="sk-SK" kern="0" dirty="0" smtClean="0"/>
              <a:t>žiadna chudoba, hlad (7%);</a:t>
            </a:r>
          </a:p>
          <a:p>
            <a:pPr algn="just">
              <a:defRPr/>
            </a:pPr>
            <a:r>
              <a:rPr lang="sk-SK" altLang="sk-SK" kern="0" dirty="0" smtClean="0"/>
              <a:t>kvalita života, zdravia (5%). </a:t>
            </a:r>
          </a:p>
          <a:p>
            <a:pPr algn="just">
              <a:defRPr/>
            </a:pPr>
            <a:endParaRPr lang="sk-SK" altLang="sk-SK" b="1" kern="0" dirty="0"/>
          </a:p>
          <a:p>
            <a:pPr marL="0" indent="0" algn="just">
              <a:buNone/>
              <a:defRPr/>
            </a:pPr>
            <a:r>
              <a:rPr lang="sk-SK" altLang="sk-SK" b="1" kern="0" dirty="0" smtClean="0"/>
              <a:t>Takmer </a:t>
            </a:r>
            <a:r>
              <a:rPr lang="sk-SK" altLang="sk-SK" b="1" kern="0" dirty="0"/>
              <a:t>polovica z </a:t>
            </a:r>
            <a:r>
              <a:rPr lang="sk-SK" altLang="sk-SK" b="1" kern="0" dirty="0" smtClean="0"/>
              <a:t>respondentov </a:t>
            </a:r>
            <a:r>
              <a:rPr lang="sk-SK" altLang="sk-SK" kern="0" dirty="0" smtClean="0"/>
              <a:t>(46%), ktorí už počuli o Cieľoch udržateľného rozvoja, </a:t>
            </a:r>
            <a:r>
              <a:rPr lang="sk-SK" altLang="sk-SK" b="1" kern="0" dirty="0" smtClean="0"/>
              <a:t>nevedeli nič bližšie uviesť</a:t>
            </a:r>
            <a:r>
              <a:rPr lang="sk-SK" altLang="sk-SK" kern="0" dirty="0" smtClean="0"/>
              <a:t>.</a:t>
            </a:r>
            <a:endParaRPr lang="sk-SK" altLang="sk-SK" kern="0" dirty="0"/>
          </a:p>
          <a:p>
            <a:pPr algn="just">
              <a:defRPr/>
            </a:pPr>
            <a:endParaRPr lang="sk-SK" altLang="sk-SK" kern="0" dirty="0" smtClean="0"/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endParaRPr lang="sk-SK" altLang="sk-SK" kern="0" dirty="0" smtClean="0"/>
          </a:p>
          <a:p>
            <a:pPr algn="just">
              <a:defRPr/>
            </a:pPr>
            <a:endParaRPr lang="sk-SK" altLang="sk-SK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8624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774443"/>
              </p:ext>
            </p:extLst>
          </p:nvPr>
        </p:nvGraphicFramePr>
        <p:xfrm>
          <a:off x="2339752" y="1497245"/>
          <a:ext cx="7777163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7" name="Chart" r:id="rId3" imgW="10248844" imgH="6294024" progId="MSGraph.Chart.8">
                  <p:embed/>
                </p:oleObj>
              </mc:Choice>
              <mc:Fallback>
                <p:oleObj name="Chart" r:id="rId3" imgW="10248844" imgH="6294024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97245"/>
                        <a:ext cx="7777163" cy="475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>
          <a:xfrm>
            <a:off x="7513638" y="6523434"/>
            <a:ext cx="1630362" cy="333375"/>
          </a:xfrm>
        </p:spPr>
        <p:txBody>
          <a:bodyPr/>
          <a:lstStyle/>
          <a:p>
            <a:pPr>
              <a:defRPr/>
            </a:pPr>
            <a:fld id="{24F7FA4B-5A34-47D5-83AE-172540F96322}" type="slidenum">
              <a:rPr lang="cs-CZ" altLang="sk-SK" smtClean="0"/>
              <a:pPr>
                <a:defRPr/>
              </a:pPr>
              <a:t>12</a:t>
            </a:fld>
            <a:endParaRPr lang="cs-CZ" altLang="sk-SK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51720" y="6277213"/>
            <a:ext cx="4752528" cy="246221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>
                <a:solidFill>
                  <a:srgbClr val="4D4D4D"/>
                </a:solidFill>
              </a:rPr>
              <a:t>Otázka: 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„Vedeli </a:t>
            </a:r>
            <a:r>
              <a:rPr lang="sk-SK" altLang="sk-SK" sz="1000" i="1" dirty="0">
                <a:solidFill>
                  <a:srgbClr val="4D4D4D"/>
                </a:solidFill>
              </a:rPr>
              <a:t>by ste mi povedať na čo sa zameriavajú Ciele udržateľného rozvoja?“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5577" y="188640"/>
            <a:ext cx="7416824" cy="89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 smtClean="0">
                <a:solidFill>
                  <a:srgbClr val="5F5F5F"/>
                </a:solidFill>
              </a:rPr>
              <a:t>Zameranie Cieľov udržateľného rozvoja</a:t>
            </a:r>
            <a:endParaRPr lang="sk-SK" altLang="sk-SK" sz="1800" b="1" dirty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dirty="0">
                <a:solidFill>
                  <a:srgbClr val="4D4D4D"/>
                </a:solidFill>
              </a:rPr>
              <a:t>% </a:t>
            </a:r>
            <a:r>
              <a:rPr lang="sk-SK" altLang="sk-SK" dirty="0" smtClean="0">
                <a:solidFill>
                  <a:srgbClr val="4D4D4D"/>
                </a:solidFill>
              </a:rPr>
              <a:t>respondentov</a:t>
            </a:r>
            <a:r>
              <a:rPr lang="sk-SK" altLang="sk-SK" dirty="0">
                <a:solidFill>
                  <a:srgbClr val="4D4D4D"/>
                </a:solidFill>
              </a:rPr>
              <a:t>, </a:t>
            </a:r>
            <a:r>
              <a:rPr lang="sk-SK" altLang="sk-SK" dirty="0" smtClean="0">
                <a:solidFill>
                  <a:srgbClr val="4D4D4D"/>
                </a:solidFill>
              </a:rPr>
              <a:t>ktorí už počuli o Cieľoch udržateľného </a:t>
            </a:r>
            <a:r>
              <a:rPr lang="sk-SK" altLang="sk-SK" dirty="0" smtClean="0">
                <a:solidFill>
                  <a:srgbClr val="4D4D4D"/>
                </a:solidFill>
              </a:rPr>
              <a:t>rozvoja (N=145 respondentov); </a:t>
            </a:r>
            <a:r>
              <a:rPr lang="sk-SK" altLang="sk-SK" dirty="0" smtClean="0">
                <a:solidFill>
                  <a:srgbClr val="4D4D4D"/>
                </a:solidFill>
              </a:rPr>
              <a:t>november 2017</a:t>
            </a:r>
            <a:r>
              <a:rPr lang="sk-SK" altLang="sk-SK" dirty="0">
                <a:solidFill>
                  <a:srgbClr val="4D4D4D"/>
                </a:solidFill>
              </a:rPr>
              <a:t>; </a:t>
            </a:r>
            <a:r>
              <a:rPr lang="sk-SK" altLang="sk-SK" dirty="0" smtClean="0">
                <a:solidFill>
                  <a:srgbClr val="4D4D4D"/>
                </a:solidFill>
              </a:rPr>
              <a:t>možnosť viacerých odpovedí</a:t>
            </a:r>
            <a:endParaRPr lang="sk-SK" altLang="sk-SK" dirty="0">
              <a:solidFill>
                <a:srgbClr val="4D4D4D"/>
              </a:solidFill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2627784" y="1556792"/>
            <a:ext cx="5760640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439644" y="4581128"/>
            <a:ext cx="2704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i="1" dirty="0" smtClean="0"/>
              <a:t>spontánne odpovede, </a:t>
            </a:r>
          </a:p>
          <a:p>
            <a:pPr algn="ctr"/>
            <a:r>
              <a:rPr lang="sk-SK" sz="1100" i="1" dirty="0" smtClean="0"/>
              <a:t>možnosť viacerých odpovedí</a:t>
            </a:r>
            <a:endParaRPr lang="sk-SK" sz="1100" i="1" dirty="0"/>
          </a:p>
        </p:txBody>
      </p:sp>
      <p:graphicFrame>
        <p:nvGraphicFramePr>
          <p:cNvPr id="9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064132"/>
              </p:ext>
            </p:extLst>
          </p:nvPr>
        </p:nvGraphicFramePr>
        <p:xfrm>
          <a:off x="-565001" y="620688"/>
          <a:ext cx="3552825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8" name="Chart" r:id="rId5" imgW="11277510" imgH="7772328" progId="MSGraph.Chart.8">
                  <p:embed followColorScheme="full"/>
                </p:oleObj>
              </mc:Choice>
              <mc:Fallback>
                <p:oleObj name="Chart" r:id="rId5" imgW="11277510" imgH="77723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65001" y="620688"/>
                        <a:ext cx="3552825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ahnutá šípka nadol 9"/>
          <p:cNvSpPr/>
          <p:nvPr/>
        </p:nvSpPr>
        <p:spPr bwMode="auto">
          <a:xfrm>
            <a:off x="1898059" y="1052736"/>
            <a:ext cx="1089765" cy="403921"/>
          </a:xfrm>
          <a:prstGeom prst="curvedDownArrow">
            <a:avLst/>
          </a:prstGeom>
          <a:solidFill>
            <a:srgbClr val="3366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</a:pPr>
            <a:endParaRPr kumimoji="0" lang="sk-SK" sz="1800" b="0" i="0" u="none" strike="noStrike" cap="none" normalizeH="0" baseline="0">
              <a:ln>
                <a:solidFill>
                  <a:srgbClr val="FF6600"/>
                </a:solidFill>
              </a:ln>
              <a:solidFill>
                <a:srgbClr val="FF6600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35365" y="3028890"/>
            <a:ext cx="84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i="1" dirty="0" smtClean="0"/>
              <a:t>celá vzorka (N=1 017)</a:t>
            </a:r>
            <a:endParaRPr lang="sk-SK" sz="1000" i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1547664" y="5322694"/>
            <a:ext cx="371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800" i="1" dirty="0" smtClean="0">
                <a:solidFill>
                  <a:srgbClr val="002060"/>
                </a:solidFill>
              </a:rPr>
              <a:t>jednotlivo </a:t>
            </a:r>
            <a:r>
              <a:rPr lang="sk-SK" sz="800" i="1" dirty="0">
                <a:solidFill>
                  <a:srgbClr val="002060"/>
                </a:solidFill>
              </a:rPr>
              <a:t>uvedené: rodová rovnosť; má 17 cieľov a zapojilo sa do programu cez 190 krajín; transformácia a integrácia; globálne priority; udržateľnosť demografickej krivky; kultúra</a:t>
            </a:r>
          </a:p>
        </p:txBody>
      </p:sp>
      <p:cxnSp>
        <p:nvCxnSpPr>
          <p:cNvPr id="5" name="Rovná spojovacia šípka 4"/>
          <p:cNvCxnSpPr/>
          <p:nvPr/>
        </p:nvCxnSpPr>
        <p:spPr bwMode="auto">
          <a:xfrm>
            <a:off x="5220072" y="5499476"/>
            <a:ext cx="504056" cy="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720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 txBox="1">
            <a:spLocks noGrp="1" noChangeArrowheads="1"/>
          </p:cNvSpPr>
          <p:nvPr/>
        </p:nvSpPr>
        <p:spPr bwMode="auto">
          <a:xfrm>
            <a:off x="7513638" y="6597352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E85B1C-5753-48CC-8291-8A5924584C74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391" y="2961580"/>
            <a:ext cx="8542089" cy="1691556"/>
          </a:xfr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/>
            <a:r>
              <a:rPr lang="sk-SK" altLang="sk-SK" sz="3200" cap="all" dirty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sk-SK" altLang="sk-SK" sz="3200" cap="all" dirty="0" smtClean="0">
                <a:solidFill>
                  <a:srgbClr val="808080"/>
                </a:solidFill>
                <a:latin typeface="Calibri" panose="020F0502020204030204" pitchFamily="34" charset="0"/>
              </a:rPr>
              <a:t>2</a:t>
            </a:r>
            <a:r>
              <a:rPr lang="sk-SK" altLang="sk-SK" sz="3200" cap="all" dirty="0" smtClean="0">
                <a:latin typeface="Calibri" panose="020F0502020204030204" pitchFamily="34" charset="0"/>
              </a:rPr>
              <a:t>. pomoc ľuďom v rozvojových krajinách</a:t>
            </a:r>
            <a:endParaRPr lang="sk-SK" altLang="sk-SK" sz="2400" cap="all" dirty="0">
              <a:latin typeface="Calibri" panose="020F0502020204030204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06375" y="458788"/>
            <a:ext cx="404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sk-SK" sz="1200" i="1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6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B5660B-5FBC-4D90-90F1-81486FD17875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093" y="1484784"/>
            <a:ext cx="7741257" cy="4681066"/>
          </a:xfrm>
        </p:spPr>
        <p:txBody>
          <a:bodyPr/>
          <a:lstStyle/>
          <a:p>
            <a:pPr marL="0" indent="0" algn="just">
              <a:buNone/>
            </a:pPr>
            <a:endParaRPr lang="sk-SK" altLang="sk-SK" b="1" dirty="0" smtClean="0"/>
          </a:p>
          <a:p>
            <a:pPr algn="just"/>
            <a:r>
              <a:rPr lang="sk-SK" altLang="sk-SK" b="1" dirty="0" smtClean="0"/>
              <a:t>Až 60% opýtaných považuje za dôležité pomáhať ľuďom v rozvojových krajinách. Konkrétne 9% to považuje za veľmi dôležité a polovica za dosť dôležité (51%). </a:t>
            </a:r>
          </a:p>
          <a:p>
            <a:pPr algn="just"/>
            <a:endParaRPr lang="sk-SK" altLang="sk-SK" b="1" dirty="0" smtClean="0"/>
          </a:p>
          <a:p>
            <a:pPr algn="just"/>
            <a:r>
              <a:rPr lang="sk-SK" altLang="sk-SK" dirty="0" smtClean="0"/>
              <a:t>Opačný postoj – pomoc ľudom v rozvojových krajinách nepovažuje za </a:t>
            </a:r>
            <a:r>
              <a:rPr lang="sk-SK" altLang="sk-SK" dirty="0" smtClean="0"/>
              <a:t>dôležitú </a:t>
            </a:r>
            <a:r>
              <a:rPr lang="sk-SK" altLang="sk-SK" dirty="0" smtClean="0"/>
              <a:t>– zastáva tretina opýtaných (32%). Konkrétne 21% takúto pomoc označila za nie veľmi dôležitú a 11% za vôbec nie dôležitú. </a:t>
            </a:r>
          </a:p>
          <a:p>
            <a:pPr algn="just"/>
            <a:endParaRPr lang="sk-SK" altLang="sk-SK" dirty="0"/>
          </a:p>
          <a:p>
            <a:pPr algn="just"/>
            <a:r>
              <a:rPr lang="sk-SK" altLang="sk-SK" dirty="0" smtClean="0"/>
              <a:t>8% </a:t>
            </a:r>
            <a:r>
              <a:rPr lang="sk-SK" altLang="sk-SK" dirty="0"/>
              <a:t>respondentov sa k tejto otázke </a:t>
            </a:r>
            <a:r>
              <a:rPr lang="sk-SK" altLang="sk-SK" dirty="0" smtClean="0"/>
              <a:t>nevedelo vyjadriť.</a:t>
            </a:r>
          </a:p>
          <a:p>
            <a:pPr algn="just"/>
            <a:endParaRPr lang="sk-SK" altLang="sk-SK" b="1" dirty="0"/>
          </a:p>
          <a:p>
            <a:pPr algn="just"/>
            <a:r>
              <a:rPr lang="sk-SK" altLang="sk-SK" i="1" dirty="0"/>
              <a:t>Medzi respondentami, ktorí </a:t>
            </a:r>
            <a:r>
              <a:rPr lang="sk-SK" altLang="sk-SK" i="1" dirty="0" smtClean="0"/>
              <a:t>považujú za dôležité pomáhať ľuďom v rozvojových krajinách, </a:t>
            </a:r>
            <a:r>
              <a:rPr lang="sk-SK" altLang="sk-SK" i="1" dirty="0"/>
              <a:t>sú častejšie ľudia </a:t>
            </a:r>
            <a:r>
              <a:rPr lang="sk-SK" altLang="sk-SK" i="1" dirty="0" smtClean="0"/>
              <a:t>vo veku 45-54 rokov; </a:t>
            </a:r>
            <a:r>
              <a:rPr lang="sk-SK" altLang="sk-SK" i="1" dirty="0"/>
              <a:t>ľudia s vysokoškolským vzdelaním; výkonní odborní pracovníci, úradníci, ako aj tvoriví odborní </a:t>
            </a:r>
            <a:r>
              <a:rPr lang="sk-SK" altLang="sk-SK" i="1" dirty="0" smtClean="0"/>
              <a:t>pracovníci a podnikatelia, živnostníci; </a:t>
            </a:r>
            <a:r>
              <a:rPr lang="sk-SK" altLang="sk-SK" i="1" dirty="0"/>
              <a:t>respondenti žijúci v domácnostiach s </a:t>
            </a:r>
            <a:r>
              <a:rPr lang="sk-SK" altLang="sk-SK" i="1" dirty="0" smtClean="0"/>
              <a:t>vyššími čistými mesačnými príjmami; </a:t>
            </a:r>
            <a:r>
              <a:rPr lang="sk-SK" altLang="sk-SK" i="1" dirty="0"/>
              <a:t>respondenti bývajúci v mestách s </a:t>
            </a:r>
            <a:r>
              <a:rPr lang="sk-SK" altLang="sk-SK" i="1" dirty="0" smtClean="0"/>
              <a:t>20 až 50 </a:t>
            </a:r>
            <a:r>
              <a:rPr lang="sk-SK" altLang="sk-SK" i="1" dirty="0"/>
              <a:t>tisíc obyvateľmi; respondenti z </a:t>
            </a:r>
            <a:r>
              <a:rPr lang="sk-SK" altLang="sk-SK" i="1" dirty="0" smtClean="0"/>
              <a:t>Trnavského a Žilinského kraja; respondenti denne používajúci internet ako aj sociálne siete. </a:t>
            </a:r>
            <a:endParaRPr lang="sk-SK" altLang="sk-SK" i="1" dirty="0"/>
          </a:p>
          <a:p>
            <a:pPr algn="just"/>
            <a:endParaRPr lang="sk-SK" altLang="sk-SK" dirty="0"/>
          </a:p>
          <a:p>
            <a:pPr algn="just"/>
            <a:endParaRPr lang="sk-SK" altLang="sk-SK" dirty="0" smtClean="0"/>
          </a:p>
          <a:p>
            <a:pPr marL="0" indent="0" algn="just">
              <a:buNone/>
            </a:pPr>
            <a:endParaRPr lang="sk-SK" altLang="sk-SK" sz="1200" dirty="0" smtClean="0"/>
          </a:p>
          <a:p>
            <a:pPr marL="0" indent="0" algn="just">
              <a:buNone/>
            </a:pPr>
            <a:endParaRPr lang="sk-SK" altLang="sk-SK" sz="1200" dirty="0" smtClean="0"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528" y="278402"/>
            <a:ext cx="882047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457200" lvl="1" indent="0">
              <a:buNone/>
            </a:pPr>
            <a:r>
              <a:rPr lang="sk-SK" sz="2000" b="1" dirty="0">
                <a:solidFill>
                  <a:srgbClr val="808080"/>
                </a:solidFill>
              </a:rPr>
              <a:t>2</a:t>
            </a:r>
            <a:r>
              <a:rPr lang="sk-SK" sz="2000" b="1" dirty="0" smtClean="0">
                <a:solidFill>
                  <a:srgbClr val="808080"/>
                </a:solidFill>
              </a:rPr>
              <a:t>.1. </a:t>
            </a:r>
            <a:r>
              <a:rPr lang="sk-SK" sz="2000" b="1" dirty="0">
                <a:solidFill>
                  <a:srgbClr val="808080"/>
                </a:solidFill>
              </a:rPr>
              <a:t>Dôležitosť pomoci ľuďom v rozvojových </a:t>
            </a:r>
            <a:r>
              <a:rPr lang="sk-SK" sz="2000" b="1" dirty="0" smtClean="0">
                <a:solidFill>
                  <a:srgbClr val="808080"/>
                </a:solidFill>
              </a:rPr>
              <a:t>krajinách</a:t>
            </a:r>
            <a:endParaRPr lang="sk-SK" sz="20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799237"/>
              </p:ext>
            </p:extLst>
          </p:nvPr>
        </p:nvGraphicFramePr>
        <p:xfrm>
          <a:off x="555625" y="1196752"/>
          <a:ext cx="82296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0" name="Chart" r:id="rId3" imgW="11765262" imgH="7101864" progId="MSGraph.Chart.8">
                  <p:embed followColorScheme="full"/>
                </p:oleObj>
              </mc:Choice>
              <mc:Fallback>
                <p:oleObj name="Chart" r:id="rId3" imgW="11765262" imgH="710186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196752"/>
                        <a:ext cx="822960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7FA4B-5A34-47D5-83AE-172540F96322}" type="slidenum">
              <a:rPr lang="cs-CZ" altLang="sk-SK" smtClean="0"/>
              <a:pPr>
                <a:defRPr/>
              </a:pPr>
              <a:t>15</a:t>
            </a:fld>
            <a:endParaRPr lang="cs-CZ" altLang="sk-SK"/>
          </a:p>
        </p:txBody>
      </p:sp>
      <p:grpSp>
        <p:nvGrpSpPr>
          <p:cNvPr id="4" name="Skupina 3"/>
          <p:cNvGrpSpPr/>
          <p:nvPr/>
        </p:nvGrpSpPr>
        <p:grpSpPr>
          <a:xfrm>
            <a:off x="6084168" y="1844824"/>
            <a:ext cx="1657534" cy="993972"/>
            <a:chOff x="6585447" y="2204343"/>
            <a:chExt cx="1435023" cy="936625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6585447" y="2204343"/>
              <a:ext cx="1435023" cy="936625"/>
            </a:xfrm>
            <a:prstGeom prst="rightArrow">
              <a:avLst>
                <a:gd name="adj1" fmla="val 50000"/>
                <a:gd name="adj2" fmla="val 46144"/>
              </a:avLst>
            </a:prstGeom>
            <a:solidFill>
              <a:srgbClr val="33660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851006" y="2386408"/>
              <a:ext cx="746921" cy="5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dôležité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60%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899592" y="3723481"/>
            <a:ext cx="1502749" cy="1008112"/>
            <a:chOff x="1331639" y="2524616"/>
            <a:chExt cx="1502749" cy="100811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1331639" y="2524616"/>
              <a:ext cx="1502749" cy="1008112"/>
            </a:xfrm>
            <a:prstGeom prst="rightArrow">
              <a:avLst>
                <a:gd name="adj1" fmla="val 50000"/>
                <a:gd name="adj2" fmla="val 46144"/>
              </a:avLst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24369" y="2736025"/>
              <a:ext cx="107593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Calibri" panose="020F0502020204030204" pitchFamily="34" charset="0"/>
                </a:rPr>
                <a:t>nedôležité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Calibri" panose="020F0502020204030204" pitchFamily="34" charset="0"/>
                </a:rPr>
                <a:t>32%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259632" y="6315408"/>
            <a:ext cx="7056784" cy="246221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>
                <a:solidFill>
                  <a:srgbClr val="4D4D4D"/>
                </a:solidFill>
              </a:rPr>
              <a:t>Otázka: 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„</a:t>
            </a:r>
            <a:r>
              <a:rPr lang="sk-SK" sz="1000" i="1" dirty="0">
                <a:solidFill>
                  <a:srgbClr val="4D4D4D"/>
                </a:solidFill>
              </a:rPr>
              <a:t>Podľa vášho názoru je veľmi dôležité, dosť dôležité, nie veľmi dôležité alebo vôbec nie dôležité pomáhať ľuďom v rozvojových krajinách?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“</a:t>
            </a:r>
            <a:endParaRPr lang="sk-SK" altLang="sk-SK" sz="1000" i="1" dirty="0">
              <a:solidFill>
                <a:srgbClr val="4D4D4D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14425" y="260350"/>
            <a:ext cx="7058025" cy="9366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 smtClean="0">
                <a:solidFill>
                  <a:srgbClr val="5F5F5F"/>
                </a:solidFill>
              </a:rPr>
              <a:t>Dôležitosť pomoci ľuďom v rozvojových krajinách</a:t>
            </a:r>
            <a:endParaRPr lang="pl-PL" altLang="sk-SK" sz="1800" b="1" dirty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k-SK" sz="1600" dirty="0" smtClean="0">
                <a:solidFill>
                  <a:srgbClr val="4D4D4D"/>
                </a:solidFill>
              </a:rPr>
              <a:t>% </a:t>
            </a:r>
            <a:r>
              <a:rPr lang="sk-SK" altLang="sk-SK" sz="1600" dirty="0" smtClean="0">
                <a:solidFill>
                  <a:srgbClr val="4D4D4D"/>
                </a:solidFill>
              </a:rPr>
              <a:t> </a:t>
            </a:r>
            <a:r>
              <a:rPr lang="sk-SK" altLang="sk-SK" sz="1600" dirty="0">
                <a:solidFill>
                  <a:srgbClr val="4D4D4D"/>
                </a:solidFill>
              </a:rPr>
              <a:t>všetkých respondentov; </a:t>
            </a:r>
            <a:r>
              <a:rPr lang="sk-SK" altLang="sk-SK" sz="1600" dirty="0" smtClean="0">
                <a:solidFill>
                  <a:srgbClr val="4D4D4D"/>
                </a:solidFill>
              </a:rPr>
              <a:t>november 2017; </a:t>
            </a:r>
            <a:r>
              <a:rPr lang="sk-SK" altLang="sk-SK" sz="1600" dirty="0">
                <a:solidFill>
                  <a:srgbClr val="4D4D4D"/>
                </a:solidFill>
              </a:rPr>
              <a:t>báza: </a:t>
            </a:r>
            <a:r>
              <a:rPr lang="sk-SK" altLang="sk-SK" sz="1600" dirty="0" smtClean="0">
                <a:solidFill>
                  <a:srgbClr val="4D4D4D"/>
                </a:solidFill>
              </a:rPr>
              <a:t>1 017 respondentov</a:t>
            </a:r>
            <a:endParaRPr lang="sk-SK" altLang="sk-SK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376966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54" name="Chart" r:id="rId4" imgW="11376703" imgH="7566696" progId="MSGraph.Chart.8">
                  <p:embed followColorScheme="full"/>
                </p:oleObj>
              </mc:Choice>
              <mc:Fallback>
                <p:oleObj name="Chart" r:id="rId4" imgW="11376703" imgH="756669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893319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55" name="Chart" r:id="rId6" imgW="4907343" imgH="7459992" progId="MSGraph.Chart.8">
                  <p:embed followColorScheme="full"/>
                </p:oleObj>
              </mc:Choice>
              <mc:Fallback>
                <p:oleObj name="Chart" r:id="rId6" imgW="4907343" imgH="745999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/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03771" y="188441"/>
            <a:ext cx="729662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>
                <a:solidFill>
                  <a:srgbClr val="4D4D4D"/>
                </a:solidFill>
              </a:rPr>
              <a:t>Dôležitosť pomoci ľuďom v rozvojových krajinách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8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/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B5660B-5FBC-4D90-90F1-81486FD17875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093" y="1484784"/>
            <a:ext cx="7741257" cy="4681066"/>
          </a:xfrm>
        </p:spPr>
        <p:txBody>
          <a:bodyPr/>
          <a:lstStyle/>
          <a:p>
            <a:pPr marL="0" indent="0" algn="just">
              <a:buNone/>
            </a:pPr>
            <a:endParaRPr lang="sk-SK" altLang="sk-SK" b="1" dirty="0" smtClean="0"/>
          </a:p>
          <a:p>
            <a:pPr algn="just"/>
            <a:r>
              <a:rPr lang="sk-SK" altLang="sk-SK" b="1" dirty="0" smtClean="0"/>
              <a:t>Viac ako polovica respondentov – dospelých obyvateľov Slovenska (57%), nesúhlasí s tvrdením že </a:t>
            </a:r>
            <a:r>
              <a:rPr lang="sk-SK" altLang="sk-SK" b="1" dirty="0" smtClean="0"/>
              <a:t>„Aj </a:t>
            </a:r>
            <a:r>
              <a:rPr lang="sk-SK" altLang="sk-SK" b="1" dirty="0" smtClean="0"/>
              <a:t>ako jednotlivec môžem prispieť k znižovaniu chudoby v rozvojových krajinách“. Konkrétne skôr s ním nesúhlasí 34% opýtaných a vôbec s ním nesúhlasí 23% opýtaných.</a:t>
            </a:r>
          </a:p>
          <a:p>
            <a:pPr algn="just"/>
            <a:endParaRPr lang="sk-SK" altLang="sk-SK" b="1" dirty="0"/>
          </a:p>
          <a:p>
            <a:pPr algn="just"/>
            <a:r>
              <a:rPr lang="sk-SK" altLang="sk-SK" b="1" dirty="0" smtClean="0"/>
              <a:t>Naopak, s </a:t>
            </a:r>
            <a:r>
              <a:rPr lang="sk-SK" altLang="sk-SK" b="1" dirty="0"/>
              <a:t>výrokom </a:t>
            </a:r>
            <a:r>
              <a:rPr lang="sk-SK" altLang="sk-SK" b="1" dirty="0" smtClean="0"/>
              <a:t>„Aj </a:t>
            </a:r>
            <a:r>
              <a:rPr lang="sk-SK" altLang="sk-SK" b="1" dirty="0"/>
              <a:t>ako jednotlivec môžem prispieť k znižovaniu chudoby v rozvojových </a:t>
            </a:r>
            <a:r>
              <a:rPr lang="sk-SK" altLang="sk-SK" b="1" dirty="0" smtClean="0"/>
              <a:t>krajinách“ súhlasí viac ako tretina respondentov (35%). Rozhodne s ním súhlasí 6% opýtaných a 29% skôr súhlasí.</a:t>
            </a:r>
          </a:p>
          <a:p>
            <a:pPr algn="just"/>
            <a:endParaRPr lang="sk-SK" altLang="sk-SK" dirty="0"/>
          </a:p>
          <a:p>
            <a:pPr algn="just"/>
            <a:r>
              <a:rPr lang="sk-SK" altLang="sk-SK" dirty="0" smtClean="0"/>
              <a:t>K otázke sa nevedelo vyjadriť 8% respondentov.</a:t>
            </a:r>
          </a:p>
          <a:p>
            <a:pPr algn="just"/>
            <a:endParaRPr lang="sk-SK" altLang="sk-SK" b="1" dirty="0" smtClean="0"/>
          </a:p>
          <a:p>
            <a:pPr algn="just"/>
            <a:endParaRPr lang="sk-SK" altLang="sk-SK" b="1" dirty="0"/>
          </a:p>
          <a:p>
            <a:pPr algn="just"/>
            <a:r>
              <a:rPr lang="sk-SK" altLang="sk-SK" i="1" dirty="0"/>
              <a:t>Medzi respondentami, ktorí </a:t>
            </a:r>
            <a:r>
              <a:rPr lang="sk-SK" altLang="sk-SK" i="1" dirty="0" smtClean="0"/>
              <a:t>súhlasia s </a:t>
            </a:r>
            <a:r>
              <a:rPr lang="sk-SK" altLang="sk-SK" i="1" dirty="0"/>
              <a:t>výrokom </a:t>
            </a:r>
            <a:r>
              <a:rPr lang="sk-SK" altLang="sk-SK" i="1" dirty="0" smtClean="0"/>
              <a:t>„aj </a:t>
            </a:r>
            <a:r>
              <a:rPr lang="sk-SK" altLang="sk-SK" i="1" dirty="0"/>
              <a:t>ako jednotlivec môžem prispieť k znižovaniu chudoby v rozvojových </a:t>
            </a:r>
            <a:r>
              <a:rPr lang="sk-SK" altLang="sk-SK" i="1" dirty="0" smtClean="0"/>
              <a:t>krajinách“, </a:t>
            </a:r>
            <a:r>
              <a:rPr lang="sk-SK" altLang="sk-SK" i="1" dirty="0"/>
              <a:t>sú </a:t>
            </a:r>
            <a:r>
              <a:rPr lang="sk-SK" altLang="sk-SK" i="1" dirty="0" smtClean="0"/>
              <a:t>častejšie </a:t>
            </a:r>
            <a:r>
              <a:rPr lang="sk-SK" altLang="sk-SK" i="1" dirty="0" smtClean="0"/>
              <a:t>zastúpené ženy</a:t>
            </a:r>
            <a:r>
              <a:rPr lang="sk-SK" altLang="sk-SK" i="1" dirty="0" smtClean="0"/>
              <a:t>; </a:t>
            </a:r>
            <a:r>
              <a:rPr lang="sk-SK" altLang="sk-SK" i="1" dirty="0"/>
              <a:t>ľudia </a:t>
            </a:r>
            <a:r>
              <a:rPr lang="sk-SK" altLang="sk-SK" i="1" dirty="0" smtClean="0"/>
              <a:t>vo </a:t>
            </a:r>
            <a:r>
              <a:rPr lang="sk-SK" altLang="sk-SK" i="1" dirty="0"/>
              <a:t>veku </a:t>
            </a:r>
            <a:r>
              <a:rPr lang="sk-SK" altLang="sk-SK" i="1" dirty="0" smtClean="0"/>
              <a:t>45-54 rokov; </a:t>
            </a:r>
            <a:r>
              <a:rPr lang="sk-SK" altLang="sk-SK" i="1" dirty="0"/>
              <a:t>ľudia s vysokoškolským vzdelaním; výkonní odborní pracovníci, úradníci, ako aj tvoriví odborní pracovníci; respondenti žijúci v domácnostiach s vyšším čistým mesačným príjmom; respondenti bývajúci v mestách s </a:t>
            </a:r>
            <a:r>
              <a:rPr lang="sk-SK" altLang="sk-SK" i="1" dirty="0" smtClean="0"/>
              <a:t>20 až 50 </a:t>
            </a:r>
            <a:r>
              <a:rPr lang="sk-SK" altLang="sk-SK" i="1" dirty="0"/>
              <a:t>tisíc obyvateľmi; respondenti z </a:t>
            </a:r>
            <a:r>
              <a:rPr lang="sk-SK" altLang="sk-SK" i="1" dirty="0" smtClean="0"/>
              <a:t>Trenčianskeho a Žilinského kraja; každodenní užívatelia internetu. </a:t>
            </a:r>
            <a:endParaRPr lang="sk-SK" altLang="sk-SK" i="1" dirty="0"/>
          </a:p>
          <a:p>
            <a:pPr algn="just"/>
            <a:endParaRPr lang="sk-SK" altLang="sk-SK" b="1" dirty="0"/>
          </a:p>
          <a:p>
            <a:pPr algn="just"/>
            <a:endParaRPr lang="sk-SK" altLang="sk-SK" dirty="0"/>
          </a:p>
          <a:p>
            <a:pPr algn="just"/>
            <a:endParaRPr lang="sk-SK" altLang="sk-SK" dirty="0" smtClean="0"/>
          </a:p>
          <a:p>
            <a:pPr marL="0" indent="0" algn="just">
              <a:buNone/>
            </a:pPr>
            <a:endParaRPr lang="sk-SK" altLang="sk-SK" sz="1200" dirty="0" smtClean="0"/>
          </a:p>
          <a:p>
            <a:pPr marL="0" indent="0" algn="just">
              <a:buNone/>
            </a:pPr>
            <a:endParaRPr lang="sk-SK" altLang="sk-SK" sz="1200" dirty="0" smtClean="0"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528" y="332135"/>
            <a:ext cx="882047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893763" lvl="1" indent="-436563"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rgbClr val="808080"/>
                </a:solidFill>
              </a:rPr>
              <a:t>2.2. Postoje k výroku </a:t>
            </a:r>
            <a:r>
              <a:rPr lang="sk-SK" sz="2000" b="1" dirty="0" smtClean="0">
                <a:solidFill>
                  <a:srgbClr val="808080"/>
                </a:solidFill>
              </a:rPr>
              <a:t>„Aj </a:t>
            </a:r>
            <a:r>
              <a:rPr lang="sk-SK" sz="2000" b="1" dirty="0" smtClean="0">
                <a:solidFill>
                  <a:srgbClr val="808080"/>
                </a:solidFill>
              </a:rPr>
              <a:t>ako jednotlivec môžem prispieť </a:t>
            </a:r>
          </a:p>
          <a:p>
            <a:pPr marL="893763" lvl="1" indent="-436563">
              <a:spcBef>
                <a:spcPts val="0"/>
              </a:spcBef>
              <a:buNone/>
            </a:pPr>
            <a:r>
              <a:rPr lang="sk-SK" sz="2000" b="1" dirty="0">
                <a:solidFill>
                  <a:srgbClr val="808080"/>
                </a:solidFill>
              </a:rPr>
              <a:t> </a:t>
            </a:r>
            <a:r>
              <a:rPr lang="sk-SK" sz="2000" b="1" dirty="0" smtClean="0">
                <a:solidFill>
                  <a:srgbClr val="808080"/>
                </a:solidFill>
              </a:rPr>
              <a:t>      k znižovaniu chudoby v rozvojových krajinách“</a:t>
            </a:r>
            <a:endParaRPr lang="sk-SK" sz="20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84537"/>
              </p:ext>
            </p:extLst>
          </p:nvPr>
        </p:nvGraphicFramePr>
        <p:xfrm>
          <a:off x="555625" y="1196752"/>
          <a:ext cx="82296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8" name="Chart" r:id="rId3" imgW="11765262" imgH="7101864" progId="MSGraph.Chart.8">
                  <p:embed followColorScheme="full"/>
                </p:oleObj>
              </mc:Choice>
              <mc:Fallback>
                <p:oleObj name="Chart" r:id="rId3" imgW="11765262" imgH="710186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196752"/>
                        <a:ext cx="822960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7FA4B-5A34-47D5-83AE-172540F96322}" type="slidenum">
              <a:rPr lang="cs-CZ" altLang="sk-SK" smtClean="0"/>
              <a:pPr>
                <a:defRPr/>
              </a:pPr>
              <a:t>18</a:t>
            </a:fld>
            <a:endParaRPr lang="cs-CZ" altLang="sk-SK"/>
          </a:p>
        </p:txBody>
      </p:sp>
      <p:grpSp>
        <p:nvGrpSpPr>
          <p:cNvPr id="4" name="Skupina 3"/>
          <p:cNvGrpSpPr/>
          <p:nvPr/>
        </p:nvGrpSpPr>
        <p:grpSpPr>
          <a:xfrm>
            <a:off x="6012160" y="1628800"/>
            <a:ext cx="1657534" cy="993972"/>
            <a:chOff x="6585447" y="2204343"/>
            <a:chExt cx="1435023" cy="936625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6585447" y="2204343"/>
              <a:ext cx="1435023" cy="936625"/>
            </a:xfrm>
            <a:prstGeom prst="rightArrow">
              <a:avLst>
                <a:gd name="adj1" fmla="val 50000"/>
                <a:gd name="adj2" fmla="val 46144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912764" y="2386408"/>
              <a:ext cx="623405" cy="5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súhlas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35%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899592" y="3723481"/>
            <a:ext cx="1502749" cy="1008112"/>
            <a:chOff x="1331639" y="2524616"/>
            <a:chExt cx="1502749" cy="100811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1331639" y="2524616"/>
              <a:ext cx="1502749" cy="1008112"/>
            </a:xfrm>
            <a:prstGeom prst="rightArrow">
              <a:avLst>
                <a:gd name="adj1" fmla="val 50000"/>
                <a:gd name="adj2" fmla="val 46144"/>
              </a:avLst>
            </a:prstGeom>
            <a:solidFill>
              <a:srgbClr val="A50021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95704" y="2736025"/>
              <a:ext cx="93326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nesúhlas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57%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71600" y="6315408"/>
            <a:ext cx="7704856" cy="246221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>
                <a:solidFill>
                  <a:srgbClr val="4D4D4D"/>
                </a:solidFill>
              </a:rPr>
              <a:t>Otázka: 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„</a:t>
            </a:r>
            <a:r>
              <a:rPr lang="sk-SK" sz="1000" i="1" dirty="0">
                <a:solidFill>
                  <a:srgbClr val="4D4D4D"/>
                </a:solidFill>
              </a:rPr>
              <a:t>Do akej miery súhlasíte alebo nesúhlasíte s nasledujúcim výrokom? „Aj ako jednotlivec môžem prispieť k znižovaniu chudobu v rozvojových </a:t>
            </a:r>
            <a:r>
              <a:rPr lang="sk-SK" sz="1000" i="1" dirty="0" smtClean="0">
                <a:solidFill>
                  <a:srgbClr val="4D4D4D"/>
                </a:solidFill>
              </a:rPr>
              <a:t>krajinách.“</a:t>
            </a:r>
            <a:endParaRPr lang="sk-SK" altLang="sk-SK" sz="1000" i="1" dirty="0">
              <a:solidFill>
                <a:srgbClr val="4D4D4D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14425" y="260350"/>
            <a:ext cx="7058025" cy="9366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 smtClean="0">
                <a:solidFill>
                  <a:srgbClr val="5F5F5F"/>
                </a:solidFill>
              </a:rPr>
              <a:t>Postoje k výroku „aj ako jednotlivec môžem prispieť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 smtClean="0">
                <a:solidFill>
                  <a:srgbClr val="5F5F5F"/>
                </a:solidFill>
              </a:rPr>
              <a:t>k znižovaniu chudobu v rozvojových krajinách”</a:t>
            </a:r>
            <a:endParaRPr lang="pl-PL" altLang="sk-SK" sz="1800" b="1" dirty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k-SK" sz="1600" dirty="0" smtClean="0">
                <a:solidFill>
                  <a:srgbClr val="4D4D4D"/>
                </a:solidFill>
              </a:rPr>
              <a:t>% </a:t>
            </a:r>
            <a:r>
              <a:rPr lang="sk-SK" altLang="sk-SK" sz="1600" dirty="0" smtClean="0">
                <a:solidFill>
                  <a:srgbClr val="4D4D4D"/>
                </a:solidFill>
              </a:rPr>
              <a:t> </a:t>
            </a:r>
            <a:r>
              <a:rPr lang="sk-SK" altLang="sk-SK" sz="1600" dirty="0">
                <a:solidFill>
                  <a:srgbClr val="4D4D4D"/>
                </a:solidFill>
              </a:rPr>
              <a:t>všetkých respondentov; </a:t>
            </a:r>
            <a:r>
              <a:rPr lang="sk-SK" altLang="sk-SK" sz="1600" dirty="0" smtClean="0">
                <a:solidFill>
                  <a:srgbClr val="4D4D4D"/>
                </a:solidFill>
              </a:rPr>
              <a:t>november 2017; </a:t>
            </a:r>
            <a:r>
              <a:rPr lang="sk-SK" altLang="sk-SK" sz="1600" dirty="0">
                <a:solidFill>
                  <a:srgbClr val="4D4D4D"/>
                </a:solidFill>
              </a:rPr>
              <a:t>báza: </a:t>
            </a:r>
            <a:r>
              <a:rPr lang="sk-SK" altLang="sk-SK" sz="1600" dirty="0" smtClean="0">
                <a:solidFill>
                  <a:srgbClr val="4D4D4D"/>
                </a:solidFill>
              </a:rPr>
              <a:t>1 017 respondentov</a:t>
            </a:r>
            <a:endParaRPr lang="sk-SK" altLang="sk-SK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422376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74" name="Chart" r:id="rId4" imgW="11376703" imgH="7566696" progId="MSGraph.Chart.8">
                  <p:embed followColorScheme="full"/>
                </p:oleObj>
              </mc:Choice>
              <mc:Fallback>
                <p:oleObj name="Chart" r:id="rId4" imgW="11376703" imgH="756669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46644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75" name="Chart" r:id="rId6" imgW="4891999" imgH="7467552" progId="MSGraph.Chart.8">
                  <p:embed followColorScheme="full"/>
                </p:oleObj>
              </mc:Choice>
              <mc:Fallback>
                <p:oleObj name="Chart" r:id="rId6" imgW="4891999" imgH="74675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/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043608" y="260449"/>
            <a:ext cx="693658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600" b="1" dirty="0">
                <a:solidFill>
                  <a:srgbClr val="4D4D4D"/>
                </a:solidFill>
              </a:rPr>
              <a:t>Postoje k výroku „aj ako jednotlivec môžem prispieť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k </a:t>
            </a:r>
            <a:r>
              <a:rPr lang="pl-PL" altLang="sk-SK" sz="1600" b="1" dirty="0">
                <a:solidFill>
                  <a:srgbClr val="4D4D4D"/>
                </a:solidFill>
              </a:rPr>
              <a:t>znižovaniu chudobu v rozvojových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krajinách” </a:t>
            </a:r>
            <a:r>
              <a:rPr lang="sk-SK" altLang="sk-SK" sz="16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6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/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9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9"/>
          <p:cNvSpPr txBox="1">
            <a:spLocks noGrp="1" noChangeArrowheads="1"/>
          </p:cNvSpPr>
          <p:nvPr/>
        </p:nvSpPr>
        <p:spPr bwMode="auto">
          <a:xfrm>
            <a:off x="7513638" y="6525344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8FDBD2-B70D-4EB7-959F-D9DE71E42F9B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sk-SK" sz="1200">
              <a:solidFill>
                <a:schemeClr val="bg2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8281987" cy="576262"/>
          </a:xfrm>
          <a:noFill/>
        </p:spPr>
        <p:txBody>
          <a:bodyPr/>
          <a:lstStyle/>
          <a:p>
            <a:pPr eaLnBrk="1" hangingPunct="1"/>
            <a:r>
              <a:rPr lang="cs-CZ" altLang="sk-SK" sz="2400" dirty="0">
                <a:solidFill>
                  <a:srgbClr val="5F5F5F"/>
                </a:solidFill>
                <a:latin typeface="Calibri" panose="020F0502020204030204" pitchFamily="34" charset="0"/>
              </a:rPr>
              <a:t>OBSAH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7921625" cy="4824536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sk-SK" altLang="sk-SK" b="1" dirty="0">
                <a:latin typeface="Calibri" panose="020F0502020204030204" pitchFamily="34" charset="0"/>
              </a:rPr>
              <a:t>DESIGN PRIESKUMU						 	  </a:t>
            </a:r>
            <a:r>
              <a:rPr lang="sk-SK" altLang="sk-SK" b="1" dirty="0" smtClean="0">
                <a:latin typeface="Calibri" panose="020F0502020204030204" pitchFamily="34" charset="0"/>
              </a:rPr>
              <a:t> 3</a:t>
            </a:r>
            <a:endParaRPr lang="sk-SK" altLang="sk-SK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sk-SK" altLang="sk-SK" b="1" dirty="0">
                <a:latin typeface="Calibri" panose="020F0502020204030204" pitchFamily="34" charset="0"/>
              </a:rPr>
              <a:t>PROFIL RESPONDENTOV 					 	  </a:t>
            </a:r>
            <a:r>
              <a:rPr lang="sk-SK" altLang="sk-SK" b="1" dirty="0" smtClean="0">
                <a:latin typeface="Calibri" panose="020F0502020204030204" pitchFamily="34" charset="0"/>
              </a:rPr>
              <a:t> 5</a:t>
            </a:r>
            <a:endParaRPr lang="sk-SK" altLang="sk-SK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sk-SK" altLang="sk-SK" b="1" dirty="0">
                <a:latin typeface="Calibri" panose="020F0502020204030204" pitchFamily="34" charset="0"/>
              </a:rPr>
              <a:t>VÝSLEDKY PRIESKUMU						 	  </a:t>
            </a:r>
            <a:r>
              <a:rPr lang="sk-SK" altLang="sk-SK" b="1" dirty="0" smtClean="0">
                <a:latin typeface="Calibri" panose="020F0502020204030204" pitchFamily="34" charset="0"/>
              </a:rPr>
              <a:t> 6</a:t>
            </a:r>
            <a:endParaRPr lang="sk-SK" altLang="sk-SK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endParaRPr lang="sk-SK" altLang="sk-SK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b="1" dirty="0" smtClean="0">
                <a:latin typeface="Calibri" panose="020F0502020204030204" pitchFamily="34" charset="0"/>
              </a:rPr>
              <a:t>1. </a:t>
            </a:r>
            <a:r>
              <a:rPr lang="pl-PL" altLang="sk-SK" b="1" cap="all" dirty="0">
                <a:latin typeface="Calibri" panose="020F0502020204030204" pitchFamily="34" charset="0"/>
              </a:rPr>
              <a:t>názory na Ciele udržateľného rozvoja resp. agendy 2030</a:t>
            </a:r>
            <a:r>
              <a:rPr lang="sk-SK" altLang="sk-SK" b="1" dirty="0">
                <a:latin typeface="Calibri" panose="020F0502020204030204" pitchFamily="34" charset="0"/>
              </a:rPr>
              <a:t>			</a:t>
            </a:r>
            <a:r>
              <a:rPr lang="sk-SK" altLang="sk-SK" b="1" dirty="0" smtClean="0">
                <a:latin typeface="Calibri" panose="020F0502020204030204" pitchFamily="34" charset="0"/>
              </a:rPr>
              <a:t>   7</a:t>
            </a:r>
            <a:endParaRPr lang="sk-SK" altLang="sk-SK" b="1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>
                <a:latin typeface="Calibri" panose="020F0502020204030204" pitchFamily="34" charset="0"/>
              </a:rPr>
              <a:t>          </a:t>
            </a:r>
            <a:r>
              <a:rPr lang="sk-SK" altLang="sk-SK" dirty="0" smtClean="0">
                <a:latin typeface="Calibri" panose="020F0502020204030204" pitchFamily="34" charset="0"/>
              </a:rPr>
              <a:t>1.1</a:t>
            </a:r>
            <a:r>
              <a:rPr lang="sk-SK" altLang="sk-SK" dirty="0">
                <a:latin typeface="Calibri" panose="020F0502020204030204" pitchFamily="34" charset="0"/>
              </a:rPr>
              <a:t>. Znalosť Cieľov udržateľného rozvoja respektíve Agendy </a:t>
            </a:r>
            <a:r>
              <a:rPr lang="sk-SK" altLang="sk-SK" dirty="0" smtClean="0">
                <a:latin typeface="Calibri" panose="020F0502020204030204" pitchFamily="34" charset="0"/>
              </a:rPr>
              <a:t>2030</a:t>
            </a:r>
            <a:r>
              <a:rPr lang="sk-SK" altLang="sk-SK" dirty="0">
                <a:latin typeface="Calibri" panose="020F0502020204030204" pitchFamily="34" charset="0"/>
              </a:rPr>
              <a:t>			</a:t>
            </a:r>
            <a:r>
              <a:rPr lang="sk-SK" altLang="sk-SK" dirty="0" smtClean="0">
                <a:latin typeface="Calibri" panose="020F0502020204030204" pitchFamily="34" charset="0"/>
              </a:rPr>
              <a:t>   8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>
                <a:latin typeface="Calibri" panose="020F0502020204030204" pitchFamily="34" charset="0"/>
              </a:rPr>
              <a:t> </a:t>
            </a:r>
            <a:r>
              <a:rPr lang="sk-SK" altLang="sk-SK" dirty="0" smtClean="0">
                <a:latin typeface="Calibri" panose="020F0502020204030204" pitchFamily="34" charset="0"/>
              </a:rPr>
              <a:t>         1.2. </a:t>
            </a:r>
            <a:r>
              <a:rPr lang="sk-SK" altLang="sk-SK" dirty="0">
                <a:latin typeface="Calibri" panose="020F0502020204030204" pitchFamily="34" charset="0"/>
              </a:rPr>
              <a:t>Zameranie Cieľov udržateľného rozvoja</a:t>
            </a:r>
            <a:r>
              <a:rPr lang="sk-SK" altLang="sk-SK" dirty="0" smtClean="0">
                <a:latin typeface="Calibri" panose="020F0502020204030204" pitchFamily="34" charset="0"/>
              </a:rPr>
              <a:t>					 11</a:t>
            </a:r>
            <a:endParaRPr lang="sk-SK" altLang="sk-SK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b="1" cap="all" dirty="0" smtClean="0">
                <a:latin typeface="Calibri" panose="020F0502020204030204" pitchFamily="34" charset="0"/>
              </a:rPr>
              <a:t>2. </a:t>
            </a:r>
            <a:r>
              <a:rPr lang="sk-SK" altLang="sk-SK" b="1" cap="all" dirty="0">
                <a:latin typeface="Calibri" panose="020F0502020204030204" pitchFamily="34" charset="0"/>
              </a:rPr>
              <a:t>pomoc ľuďom v rozvojových krajinách</a:t>
            </a:r>
            <a:r>
              <a:rPr lang="sk-SK" altLang="sk-SK" b="1" cap="all" dirty="0" smtClean="0">
                <a:latin typeface="Calibri" panose="020F0502020204030204" pitchFamily="34" charset="0"/>
              </a:rPr>
              <a:t>	</a:t>
            </a:r>
            <a:r>
              <a:rPr lang="sk-SK" altLang="sk-SK" b="1" dirty="0" smtClean="0">
                <a:latin typeface="Calibri" panose="020F0502020204030204" pitchFamily="34" charset="0"/>
              </a:rPr>
              <a:t>	</a:t>
            </a:r>
            <a:r>
              <a:rPr lang="sk-SK" altLang="sk-SK" b="1" dirty="0">
                <a:latin typeface="Calibri" panose="020F0502020204030204" pitchFamily="34" charset="0"/>
              </a:rPr>
              <a:t>			</a:t>
            </a:r>
            <a:r>
              <a:rPr lang="sk-SK" altLang="sk-SK" b="1" dirty="0" smtClean="0">
                <a:latin typeface="Calibri" panose="020F0502020204030204" pitchFamily="34" charset="0"/>
              </a:rPr>
              <a:t> 13</a:t>
            </a:r>
            <a:endParaRPr lang="sk-SK" altLang="sk-SK" b="1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>
                <a:latin typeface="Calibri" panose="020F0502020204030204" pitchFamily="34" charset="0"/>
              </a:rPr>
              <a:t>          </a:t>
            </a:r>
            <a:r>
              <a:rPr lang="sk-SK" altLang="sk-SK" dirty="0" smtClean="0">
                <a:latin typeface="Calibri" panose="020F0502020204030204" pitchFamily="34" charset="0"/>
              </a:rPr>
              <a:t>2.1</a:t>
            </a:r>
            <a:r>
              <a:rPr lang="sk-SK" altLang="sk-SK" dirty="0">
                <a:latin typeface="Calibri" panose="020F0502020204030204" pitchFamily="34" charset="0"/>
              </a:rPr>
              <a:t>. Dôležitosť pomoci ľuďom v rozvojových </a:t>
            </a:r>
            <a:r>
              <a:rPr lang="sk-SK" altLang="sk-SK" dirty="0" smtClean="0">
                <a:latin typeface="Calibri" panose="020F0502020204030204" pitchFamily="34" charset="0"/>
              </a:rPr>
              <a:t>krajinách		</a:t>
            </a:r>
            <a:r>
              <a:rPr lang="sk-SK" altLang="sk-SK" dirty="0">
                <a:latin typeface="Calibri" panose="020F0502020204030204" pitchFamily="34" charset="0"/>
              </a:rPr>
              <a:t>		 </a:t>
            </a:r>
            <a:r>
              <a:rPr lang="sk-SK" altLang="sk-SK" dirty="0" smtClean="0">
                <a:latin typeface="Calibri" panose="020F0502020204030204" pitchFamily="34" charset="0"/>
              </a:rPr>
              <a:t>14</a:t>
            </a:r>
            <a:endParaRPr lang="sk-SK" altLang="sk-SK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>
                <a:latin typeface="Calibri" panose="020F0502020204030204" pitchFamily="34" charset="0"/>
              </a:rPr>
              <a:t>          </a:t>
            </a:r>
            <a:r>
              <a:rPr lang="sk-SK" altLang="sk-SK" dirty="0" smtClean="0">
                <a:latin typeface="Calibri" panose="020F0502020204030204" pitchFamily="34" charset="0"/>
              </a:rPr>
              <a:t>2.2</a:t>
            </a:r>
            <a:r>
              <a:rPr lang="sk-SK" altLang="sk-SK" dirty="0">
                <a:latin typeface="Calibri" panose="020F0502020204030204" pitchFamily="34" charset="0"/>
              </a:rPr>
              <a:t>. Postoje k výroku „aj ako jednotlivec môžem prispieť </a:t>
            </a:r>
            <a:r>
              <a:rPr lang="sk-SK" altLang="sk-SK" dirty="0" smtClean="0">
                <a:latin typeface="Calibri" panose="020F0502020204030204" pitchFamily="34" charset="0"/>
              </a:rPr>
              <a:t>k </a:t>
            </a:r>
            <a:r>
              <a:rPr lang="sk-SK" altLang="sk-SK" dirty="0">
                <a:latin typeface="Calibri" panose="020F0502020204030204" pitchFamily="34" charset="0"/>
              </a:rPr>
              <a:t>znižovaniu chudoby v rozvojových </a:t>
            </a:r>
            <a:r>
              <a:rPr lang="sk-SK" altLang="sk-SK" dirty="0" smtClean="0">
                <a:latin typeface="Calibri" panose="020F0502020204030204" pitchFamily="34" charset="0"/>
              </a:rPr>
              <a:t> 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>
                <a:latin typeface="Calibri" panose="020F0502020204030204" pitchFamily="34" charset="0"/>
              </a:rPr>
              <a:t> </a:t>
            </a:r>
            <a:r>
              <a:rPr lang="sk-SK" altLang="sk-SK" dirty="0" smtClean="0">
                <a:latin typeface="Calibri" panose="020F0502020204030204" pitchFamily="34" charset="0"/>
              </a:rPr>
              <a:t>                 krajinách“				</a:t>
            </a:r>
            <a:r>
              <a:rPr lang="sk-SK" altLang="sk-SK" dirty="0">
                <a:latin typeface="Calibri" panose="020F0502020204030204" pitchFamily="34" charset="0"/>
              </a:rPr>
              <a:t>			</a:t>
            </a:r>
            <a:r>
              <a:rPr lang="sk-SK" altLang="sk-SK" dirty="0" smtClean="0">
                <a:latin typeface="Calibri" panose="020F0502020204030204" pitchFamily="34" charset="0"/>
              </a:rPr>
              <a:t> 17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 smtClean="0">
                <a:latin typeface="Calibri" panose="020F0502020204030204" pitchFamily="34" charset="0"/>
              </a:rPr>
              <a:t>          </a:t>
            </a:r>
            <a:r>
              <a:rPr lang="sk-SK" altLang="sk-SK" dirty="0">
                <a:latin typeface="Calibri" panose="020F0502020204030204" pitchFamily="34" charset="0"/>
              </a:rPr>
              <a:t>2.3. Spôsoby ako prispieť k znižovaniu chudoby v rozvojových </a:t>
            </a:r>
            <a:r>
              <a:rPr lang="sk-SK" altLang="sk-SK" dirty="0" smtClean="0">
                <a:latin typeface="Calibri" panose="020F0502020204030204" pitchFamily="34" charset="0"/>
              </a:rPr>
              <a:t>krajinách		 20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 smtClean="0">
                <a:latin typeface="Calibri" panose="020F0502020204030204" pitchFamily="34" charset="0"/>
              </a:rPr>
              <a:t>          2.4</a:t>
            </a:r>
            <a:r>
              <a:rPr lang="sk-SK" altLang="sk-SK" dirty="0">
                <a:latin typeface="Calibri" panose="020F0502020204030204" pitchFamily="34" charset="0"/>
              </a:rPr>
              <a:t>. Názory na výšku financií určených na rozvojovú a humanitárnu pomoc </a:t>
            </a:r>
            <a:r>
              <a:rPr lang="sk-SK" altLang="sk-SK" dirty="0" err="1" smtClean="0">
                <a:latin typeface="Calibri" panose="020F0502020204030204" pitchFamily="34" charset="0"/>
              </a:rPr>
              <a:t>SlovakAid</a:t>
            </a:r>
            <a:r>
              <a:rPr lang="sk-SK" altLang="sk-SK" dirty="0" smtClean="0">
                <a:latin typeface="Calibri" panose="020F0502020204030204" pitchFamily="34" charset="0"/>
              </a:rPr>
              <a:t>                      22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b="1" cap="all" dirty="0" smtClean="0">
                <a:latin typeface="Calibri" panose="020F0502020204030204" pitchFamily="34" charset="0"/>
              </a:rPr>
              <a:t>3. Postoje k vybraným spoločenským témam</a:t>
            </a:r>
            <a:r>
              <a:rPr lang="sk-SK" altLang="sk-SK" b="1" cap="all" dirty="0">
                <a:latin typeface="Calibri" panose="020F0502020204030204" pitchFamily="34" charset="0"/>
              </a:rPr>
              <a:t>				 </a:t>
            </a:r>
            <a:r>
              <a:rPr lang="sk-SK" altLang="sk-SK" b="1" cap="all" dirty="0" smtClean="0">
                <a:latin typeface="Calibri" panose="020F0502020204030204" pitchFamily="34" charset="0"/>
              </a:rPr>
              <a:t>25</a:t>
            </a:r>
            <a:endParaRPr lang="sk-SK" altLang="sk-SK" b="1" cap="all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>
                <a:latin typeface="Calibri" panose="020F0502020204030204" pitchFamily="34" charset="0"/>
              </a:rPr>
              <a:t>          </a:t>
            </a:r>
            <a:r>
              <a:rPr lang="sk-SK" altLang="sk-SK" dirty="0" smtClean="0">
                <a:latin typeface="Calibri" panose="020F0502020204030204" pitchFamily="34" charset="0"/>
              </a:rPr>
              <a:t>3.1</a:t>
            </a:r>
            <a:r>
              <a:rPr lang="sk-SK" altLang="sk-SK" dirty="0">
                <a:latin typeface="Calibri" panose="020F0502020204030204" pitchFamily="34" charset="0"/>
              </a:rPr>
              <a:t>. Názory na prioritnú úlohu </a:t>
            </a:r>
            <a:r>
              <a:rPr lang="sk-SK" altLang="sk-SK" dirty="0" smtClean="0">
                <a:latin typeface="Calibri" panose="020F0502020204030204" pitchFamily="34" charset="0"/>
              </a:rPr>
              <a:t>školstva</a:t>
            </a:r>
            <a:r>
              <a:rPr lang="sk-SK" altLang="sk-SK" dirty="0">
                <a:latin typeface="Calibri" panose="020F0502020204030204" pitchFamily="34" charset="0"/>
              </a:rPr>
              <a:t>				 </a:t>
            </a:r>
            <a:r>
              <a:rPr lang="sk-SK" altLang="sk-SK" dirty="0" smtClean="0">
                <a:latin typeface="Calibri" panose="020F0502020204030204" pitchFamily="34" charset="0"/>
              </a:rPr>
              <a:t>	 26</a:t>
            </a:r>
            <a:endParaRPr lang="sk-SK" altLang="sk-SK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sk-SK" dirty="0">
                <a:latin typeface="Calibri" panose="020F0502020204030204" pitchFamily="34" charset="0"/>
              </a:rPr>
              <a:t>          </a:t>
            </a:r>
            <a:r>
              <a:rPr lang="sk-SK" altLang="sk-SK" dirty="0" smtClean="0">
                <a:latin typeface="Calibri" panose="020F0502020204030204" pitchFamily="34" charset="0"/>
              </a:rPr>
              <a:t>3.2</a:t>
            </a:r>
            <a:r>
              <a:rPr lang="sk-SK" altLang="sk-SK" dirty="0">
                <a:latin typeface="Calibri" panose="020F0502020204030204" pitchFamily="34" charset="0"/>
              </a:rPr>
              <a:t>. Obavy z príchodu migrantov, migrácie na Slovensku </a:t>
            </a:r>
            <a:r>
              <a:rPr lang="sk-SK" altLang="sk-SK" dirty="0" smtClean="0">
                <a:latin typeface="Calibri" panose="020F0502020204030204" pitchFamily="34" charset="0"/>
              </a:rPr>
              <a:t>všeobecne			 32</a:t>
            </a:r>
            <a:endParaRPr lang="sk-SK" altLang="sk-SK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sk-SK" altLang="sk-S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7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B5660B-5FBC-4D90-90F1-81486FD17875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528" y="278402"/>
            <a:ext cx="882047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457200" lvl="1" indent="0">
              <a:buNone/>
            </a:pPr>
            <a:r>
              <a:rPr lang="sk-SK" sz="2000" b="1" dirty="0" smtClean="0">
                <a:solidFill>
                  <a:srgbClr val="808080"/>
                </a:solidFill>
              </a:rPr>
              <a:t>2.3. Spôsoby ako prispieť k znižovaniu chudoby v rozvojových krajinách</a:t>
            </a:r>
            <a:endParaRPr lang="sk-SK" sz="2000" b="1" dirty="0">
              <a:solidFill>
                <a:srgbClr val="80808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1367359"/>
            <a:ext cx="7776666" cy="49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endParaRPr lang="sk-SK" altLang="sk-SK" b="1" kern="0" dirty="0" smtClean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sk-SK" altLang="sk-SK" b="1" kern="0" dirty="0"/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sk-SK" altLang="sk-SK" b="1" kern="0" dirty="0" smtClean="0"/>
              <a:t>Respondenti, ktorí súhlasia s názorom, že </a:t>
            </a:r>
            <a:r>
              <a:rPr lang="sk-SK" altLang="sk-SK" b="1" kern="0" dirty="0" smtClean="0"/>
              <a:t>„Aj </a:t>
            </a:r>
            <a:r>
              <a:rPr lang="sk-SK" altLang="sk-SK" b="1" kern="0" dirty="0" smtClean="0"/>
              <a:t>ako </a:t>
            </a:r>
            <a:r>
              <a:rPr lang="sk-SK" altLang="sk-SK" b="1" dirty="0"/>
              <a:t>jednotlivec môžem prispieť k znižovaniu chudoby v rozvojových </a:t>
            </a:r>
            <a:r>
              <a:rPr lang="sk-SK" altLang="sk-SK" b="1" dirty="0" smtClean="0"/>
              <a:t>krajinách“ </a:t>
            </a:r>
            <a:r>
              <a:rPr lang="sk-SK" altLang="sk-SK" kern="0" dirty="0" smtClean="0"/>
              <a:t>(v celej vzorke 35% </a:t>
            </a:r>
            <a:r>
              <a:rPr lang="sk-SK" altLang="sk-SK" kern="0" dirty="0" smtClean="0"/>
              <a:t>opýtaných, čo predstavuje 355 respondentov), </a:t>
            </a:r>
            <a:r>
              <a:rPr lang="sk-SK" altLang="sk-SK" b="1" kern="0" dirty="0" smtClean="0"/>
              <a:t>uviedlo, že táto pomoc môže mať podobu</a:t>
            </a:r>
            <a:r>
              <a:rPr lang="sk-SK" altLang="sk-SK" kern="0" dirty="0" smtClean="0"/>
              <a:t>:</a:t>
            </a:r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sk-SK" altLang="sk-SK" b="1" kern="0" dirty="0" smtClean="0"/>
          </a:p>
          <a:p>
            <a:pPr algn="just">
              <a:defRPr/>
            </a:pPr>
            <a:r>
              <a:rPr lang="sk-SK" altLang="sk-SK" b="1" kern="0" dirty="0"/>
              <a:t>c</a:t>
            </a:r>
            <a:r>
              <a:rPr lang="sk-SK" altLang="sk-SK" b="1" kern="0" dirty="0" smtClean="0"/>
              <a:t>harita, darovanie, zbierka – šatstva, potravín, liekov, hračiek a pod. (47% z nich);</a:t>
            </a:r>
          </a:p>
          <a:p>
            <a:pPr algn="just">
              <a:defRPr/>
            </a:pPr>
            <a:r>
              <a:rPr lang="sk-SK" altLang="sk-SK" b="1" kern="0" dirty="0" smtClean="0"/>
              <a:t>finančná pomoc (30%);</a:t>
            </a:r>
          </a:p>
          <a:p>
            <a:pPr algn="just">
              <a:defRPr/>
            </a:pPr>
            <a:r>
              <a:rPr lang="sk-SK" altLang="sk-SK" kern="0" dirty="0" smtClean="0"/>
              <a:t>podpora organizácií, nadácií na to orientovaných (8%);</a:t>
            </a:r>
          </a:p>
          <a:p>
            <a:pPr algn="just">
              <a:defRPr/>
            </a:pPr>
            <a:r>
              <a:rPr lang="sk-SK" altLang="sk-SK" kern="0" dirty="0" smtClean="0"/>
              <a:t>adopcia dieťaťa na diaľku (6%);</a:t>
            </a:r>
          </a:p>
          <a:p>
            <a:pPr algn="just">
              <a:defRPr/>
            </a:pPr>
            <a:r>
              <a:rPr lang="sk-SK" altLang="sk-SK" kern="0" dirty="0" smtClean="0"/>
              <a:t>pomáhať ako dobrovoľník (4%). </a:t>
            </a:r>
          </a:p>
          <a:p>
            <a:pPr algn="just">
              <a:defRPr/>
            </a:pPr>
            <a:endParaRPr lang="sk-SK" altLang="sk-SK" b="1" kern="0" dirty="0"/>
          </a:p>
          <a:p>
            <a:pPr marL="0" indent="0" algn="just">
              <a:buNone/>
              <a:defRPr/>
            </a:pPr>
            <a:r>
              <a:rPr lang="sk-SK" altLang="sk-SK" kern="0" dirty="0" smtClean="0"/>
              <a:t>K otázke o konkrétnych podobách pomoci ako prispieť k znižovaniu chudoby v rozvojových krajinách sa nevedelo vyjadriť 17% </a:t>
            </a:r>
            <a:r>
              <a:rPr lang="sk-SK" altLang="sk-SK" kern="0" dirty="0" smtClean="0"/>
              <a:t>respondentov, ktorí vyjadrili súhlas s výrokom, že aj ako jednotlivci môžu prispieť k znižovaniu chudoby. </a:t>
            </a:r>
            <a:endParaRPr lang="sk-SK" altLang="sk-SK" kern="0" dirty="0" smtClean="0"/>
          </a:p>
          <a:p>
            <a:pPr algn="just">
              <a:defRPr/>
            </a:pPr>
            <a:endParaRPr lang="sk-SK" altLang="sk-SK" kern="0" dirty="0" smtClean="0"/>
          </a:p>
          <a:p>
            <a:pPr algn="just">
              <a:defRPr/>
            </a:pPr>
            <a:endParaRPr lang="sk-SK" altLang="sk-SK" kern="0" dirty="0" smtClean="0"/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808080"/>
              </a:buClr>
              <a:buFont typeface="Wingdings 2" panose="05020102010507070707" pitchFamily="18" charset="2"/>
              <a:buNone/>
              <a:defRPr/>
            </a:pPr>
            <a:endParaRPr lang="sk-SK" altLang="sk-SK" sz="1100" i="1" kern="0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endParaRPr lang="sk-SK" altLang="sk-SK" kern="0" dirty="0" smtClean="0"/>
          </a:p>
          <a:p>
            <a:pPr algn="just">
              <a:defRPr/>
            </a:pPr>
            <a:endParaRPr lang="sk-SK" altLang="sk-SK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5900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>
          <a:xfrm>
            <a:off x="7513638" y="6523434"/>
            <a:ext cx="1630362" cy="333375"/>
          </a:xfrm>
        </p:spPr>
        <p:txBody>
          <a:bodyPr/>
          <a:lstStyle/>
          <a:p>
            <a:pPr>
              <a:defRPr/>
            </a:pPr>
            <a:fld id="{24F7FA4B-5A34-47D5-83AE-172540F96322}" type="slidenum">
              <a:rPr lang="cs-CZ" altLang="sk-SK" smtClean="0"/>
              <a:pPr>
                <a:defRPr/>
              </a:pPr>
              <a:t>21</a:t>
            </a:fld>
            <a:endParaRPr lang="cs-CZ" altLang="sk-SK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619373" y="6269739"/>
            <a:ext cx="6120979" cy="253695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>
                <a:solidFill>
                  <a:srgbClr val="4D4D4D"/>
                </a:solidFill>
              </a:rPr>
              <a:t>Otázka: 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„</a:t>
            </a:r>
            <a:r>
              <a:rPr lang="sk-SK" altLang="sk-SK" sz="1000" i="1" dirty="0">
                <a:solidFill>
                  <a:srgbClr val="4D4D4D"/>
                </a:solidFill>
              </a:rPr>
              <a:t>Napadajú Vám spôsoby, ako by ste ako jednotlivec mohli prispieť k znižovaniu chudoby v rozvojových krajinách?“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5577" y="188640"/>
            <a:ext cx="7416824" cy="89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 smtClean="0">
                <a:solidFill>
                  <a:srgbClr val="5F5F5F"/>
                </a:solidFill>
              </a:rPr>
              <a:t>Ako prispieť k znižovaniu chudoby v rozvojových krajinách </a:t>
            </a:r>
            <a:endParaRPr lang="sk-SK" altLang="sk-SK" sz="1800" b="1" dirty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dirty="0">
                <a:solidFill>
                  <a:srgbClr val="4D4D4D"/>
                </a:solidFill>
              </a:rPr>
              <a:t>% </a:t>
            </a:r>
            <a:r>
              <a:rPr lang="sk-SK" altLang="sk-SK" dirty="0" smtClean="0">
                <a:solidFill>
                  <a:srgbClr val="4D4D4D"/>
                </a:solidFill>
              </a:rPr>
              <a:t>respondentov</a:t>
            </a:r>
            <a:r>
              <a:rPr lang="sk-SK" altLang="sk-SK" dirty="0">
                <a:solidFill>
                  <a:srgbClr val="4D4D4D"/>
                </a:solidFill>
              </a:rPr>
              <a:t>, </a:t>
            </a:r>
            <a:r>
              <a:rPr lang="sk-SK" altLang="sk-SK" dirty="0" smtClean="0">
                <a:solidFill>
                  <a:srgbClr val="4D4D4D"/>
                </a:solidFill>
              </a:rPr>
              <a:t>ktorí súhlasia s tým, že jednotlivec môže prispieť k znižovaniu chudoby v rozvojových krajinách </a:t>
            </a:r>
            <a:r>
              <a:rPr lang="sk-SK" altLang="sk-SK" dirty="0">
                <a:solidFill>
                  <a:srgbClr val="4D4D4D"/>
                </a:solidFill>
              </a:rPr>
              <a:t>(</a:t>
            </a:r>
            <a:r>
              <a:rPr lang="sk-SK" altLang="sk-SK" dirty="0" smtClean="0">
                <a:solidFill>
                  <a:srgbClr val="4D4D4D"/>
                </a:solidFill>
              </a:rPr>
              <a:t>N=355 respondentov); </a:t>
            </a:r>
            <a:r>
              <a:rPr lang="sk-SK" altLang="sk-SK" dirty="0" smtClean="0">
                <a:solidFill>
                  <a:srgbClr val="4D4D4D"/>
                </a:solidFill>
              </a:rPr>
              <a:t>november 2017</a:t>
            </a:r>
            <a:r>
              <a:rPr lang="sk-SK" altLang="sk-SK" dirty="0">
                <a:solidFill>
                  <a:srgbClr val="4D4D4D"/>
                </a:solidFill>
              </a:rPr>
              <a:t>; </a:t>
            </a:r>
            <a:r>
              <a:rPr lang="sk-SK" altLang="sk-SK" dirty="0" smtClean="0">
                <a:solidFill>
                  <a:srgbClr val="4D4D4D"/>
                </a:solidFill>
              </a:rPr>
              <a:t>možnosť viacerých odpovedí</a:t>
            </a:r>
            <a:endParaRPr lang="sk-SK" altLang="sk-SK" dirty="0">
              <a:solidFill>
                <a:srgbClr val="4D4D4D"/>
              </a:solidFill>
            </a:endParaRPr>
          </a:p>
        </p:txBody>
      </p:sp>
      <p:graphicFrame>
        <p:nvGraphicFramePr>
          <p:cNvPr id="12" name="Object 6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7509"/>
              </p:ext>
            </p:extLst>
          </p:nvPr>
        </p:nvGraphicFramePr>
        <p:xfrm>
          <a:off x="1622425" y="1909763"/>
          <a:ext cx="7735888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70" name="Chart" r:id="rId3" imgW="10248844" imgH="5646456" progId="MSGraph.Chart.8">
                  <p:embed/>
                </p:oleObj>
              </mc:Choice>
              <mc:Fallback>
                <p:oleObj name="Chart" r:id="rId3" imgW="10248844" imgH="5646456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1909763"/>
                        <a:ext cx="7735888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ĺžnik 12"/>
          <p:cNvSpPr/>
          <p:nvPr/>
        </p:nvSpPr>
        <p:spPr bwMode="auto">
          <a:xfrm>
            <a:off x="1979712" y="1953229"/>
            <a:ext cx="5832648" cy="95395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260132" y="4653136"/>
            <a:ext cx="2704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i="1" dirty="0" smtClean="0"/>
              <a:t>spontánne odpovede, </a:t>
            </a:r>
          </a:p>
          <a:p>
            <a:pPr algn="ctr"/>
            <a:r>
              <a:rPr lang="sk-SK" sz="1100" i="1" dirty="0" smtClean="0"/>
              <a:t>možnosť viacerých odpovedí</a:t>
            </a:r>
            <a:endParaRPr lang="sk-SK" sz="1100" i="1" dirty="0"/>
          </a:p>
        </p:txBody>
      </p:sp>
      <p:graphicFrame>
        <p:nvGraphicFramePr>
          <p:cNvPr id="9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62026"/>
              </p:ext>
            </p:extLst>
          </p:nvPr>
        </p:nvGraphicFramePr>
        <p:xfrm>
          <a:off x="-756592" y="700798"/>
          <a:ext cx="3552825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71" name="Chart" r:id="rId5" imgW="11277510" imgH="7772328" progId="MSGraph.Chart.8">
                  <p:embed followColorScheme="full"/>
                </p:oleObj>
              </mc:Choice>
              <mc:Fallback>
                <p:oleObj name="Chart" r:id="rId5" imgW="11277510" imgH="77723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56592" y="700798"/>
                        <a:ext cx="3552825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ahnutá šípka nadol 9"/>
          <p:cNvSpPr/>
          <p:nvPr/>
        </p:nvSpPr>
        <p:spPr bwMode="auto">
          <a:xfrm>
            <a:off x="2102165" y="1196752"/>
            <a:ext cx="957667" cy="438845"/>
          </a:xfrm>
          <a:prstGeom prst="curvedDownArrow">
            <a:avLst/>
          </a:prstGeom>
          <a:solidFill>
            <a:srgbClr val="00206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</a:pPr>
            <a:endParaRPr kumimoji="0" lang="sk-SK" sz="1800" b="0" i="0" u="none" strike="noStrike" cap="none" normalizeH="0" baseline="0">
              <a:ln>
                <a:solidFill>
                  <a:srgbClr val="FF6600"/>
                </a:solidFill>
              </a:ln>
              <a:solidFill>
                <a:srgbClr val="FF6600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35365" y="3028890"/>
            <a:ext cx="84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i="1" dirty="0" smtClean="0"/>
              <a:t>celá vzorka (N=1017)</a:t>
            </a:r>
            <a:endParaRPr lang="sk-SK" sz="1000" i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755576" y="5301208"/>
            <a:ext cx="3928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800" i="1" dirty="0" smtClean="0">
                <a:solidFill>
                  <a:srgbClr val="002060"/>
                </a:solidFill>
              </a:rPr>
              <a:t>jednotlivo </a:t>
            </a:r>
            <a:r>
              <a:rPr lang="sk-SK" sz="800" i="1" dirty="0">
                <a:solidFill>
                  <a:srgbClr val="002060"/>
                </a:solidFill>
              </a:rPr>
              <a:t>uvedené: podporou školy, dať prácu všetkým, pestovanie plodín v záhradách, vytvoriť nové pracovné miesta, </a:t>
            </a:r>
            <a:r>
              <a:rPr lang="sk-SK" sz="800" i="1" dirty="0" err="1">
                <a:solidFill>
                  <a:srgbClr val="002060"/>
                </a:solidFill>
              </a:rPr>
              <a:t>SMSky</a:t>
            </a:r>
            <a:r>
              <a:rPr lang="sk-SK" sz="800" i="1" dirty="0">
                <a:solidFill>
                  <a:srgbClr val="002060"/>
                </a:solidFill>
              </a:rPr>
              <a:t> spoplatnené, ja nie – ale firma kde pracujem by mohla </a:t>
            </a:r>
            <a:r>
              <a:rPr lang="sk-SK" sz="800" i="1" dirty="0" smtClean="0">
                <a:solidFill>
                  <a:srgbClr val="002060"/>
                </a:solidFill>
              </a:rPr>
              <a:t>podporiť ...</a:t>
            </a:r>
            <a:endParaRPr lang="sk-SK" sz="800" i="1" dirty="0">
              <a:solidFill>
                <a:srgbClr val="002060"/>
              </a:solidFill>
            </a:endParaRPr>
          </a:p>
        </p:txBody>
      </p:sp>
      <p:cxnSp>
        <p:nvCxnSpPr>
          <p:cNvPr id="18" name="Rovná spojovacia šípka 17"/>
          <p:cNvCxnSpPr/>
          <p:nvPr/>
        </p:nvCxnSpPr>
        <p:spPr bwMode="auto">
          <a:xfrm>
            <a:off x="4644008" y="5451356"/>
            <a:ext cx="504056" cy="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68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B5660B-5FBC-4D90-90F1-81486FD17875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093" y="1484784"/>
            <a:ext cx="7741257" cy="4681066"/>
          </a:xfrm>
        </p:spPr>
        <p:txBody>
          <a:bodyPr/>
          <a:lstStyle/>
          <a:p>
            <a:pPr marL="0" indent="0" algn="just">
              <a:buNone/>
            </a:pPr>
            <a:endParaRPr lang="sk-SK" altLang="sk-SK" b="1" dirty="0" smtClean="0"/>
          </a:p>
          <a:p>
            <a:pPr algn="just"/>
            <a:r>
              <a:rPr lang="sk-SK" altLang="sk-SK" b="1" dirty="0" smtClean="0"/>
              <a:t>Názory na aktuálnu výšku financií určených na rozvojovú a humanitárnu pomoc pod značkou </a:t>
            </a:r>
            <a:r>
              <a:rPr lang="sk-SK" altLang="sk-SK" b="1" dirty="0" err="1" smtClean="0"/>
              <a:t>SlovakAid</a:t>
            </a:r>
            <a:r>
              <a:rPr lang="sk-SK" altLang="sk-SK" b="1" dirty="0" smtClean="0"/>
              <a:t> sa rozchádzajú. Viac ako polovica opýtaných (55%) </a:t>
            </a:r>
            <a:r>
              <a:rPr lang="sk-SK" altLang="sk-SK" b="1" dirty="0"/>
              <a:t>je presvedčená, </a:t>
            </a:r>
            <a:r>
              <a:rPr lang="sk-SK" altLang="sk-SK" b="1" dirty="0" smtClean="0"/>
              <a:t>že suma</a:t>
            </a:r>
            <a:r>
              <a:rPr lang="sk-SK" altLang="sk-SK" b="1" dirty="0"/>
              <a:t>, ktorú na rozvojovú a humanitárnu pomoc v súčasnosti poskytujeme je dostatočná a netreba ju </a:t>
            </a:r>
            <a:r>
              <a:rPr lang="sk-SK" altLang="sk-SK" b="1" dirty="0" smtClean="0"/>
              <a:t>meniť.</a:t>
            </a:r>
          </a:p>
          <a:p>
            <a:pPr algn="just"/>
            <a:endParaRPr lang="sk-SK" altLang="sk-SK" b="1" dirty="0"/>
          </a:p>
          <a:p>
            <a:pPr algn="just"/>
            <a:r>
              <a:rPr lang="sk-SK" altLang="sk-SK" b="1" dirty="0" smtClean="0"/>
              <a:t>Naopak, 14% opýtaných si myslí, že túto sumu treba znížiť. </a:t>
            </a:r>
            <a:endParaRPr lang="sk-SK" altLang="sk-SK" b="1" dirty="0"/>
          </a:p>
          <a:p>
            <a:pPr algn="just"/>
            <a:r>
              <a:rPr lang="sk-SK" altLang="sk-SK" b="1" dirty="0" smtClean="0"/>
              <a:t>O tom, že sumu vynakladanú na </a:t>
            </a:r>
            <a:r>
              <a:rPr lang="sk-SK" altLang="sk-SK" b="1" dirty="0" err="1" smtClean="0"/>
              <a:t>SlovakAid</a:t>
            </a:r>
            <a:r>
              <a:rPr lang="sk-SK" altLang="sk-SK" b="1" dirty="0" smtClean="0"/>
              <a:t> treba zvýšiť je presvedčených ďalších 13% respondentov</a:t>
            </a:r>
            <a:r>
              <a:rPr lang="sk-SK" altLang="sk-SK" dirty="0" smtClean="0"/>
              <a:t>. </a:t>
            </a:r>
          </a:p>
          <a:p>
            <a:pPr algn="just"/>
            <a:endParaRPr lang="sk-SK" altLang="sk-SK" dirty="0"/>
          </a:p>
          <a:p>
            <a:pPr algn="just"/>
            <a:r>
              <a:rPr lang="sk-SK" altLang="sk-SK" dirty="0" smtClean="0"/>
              <a:t>K tejto </a:t>
            </a:r>
            <a:r>
              <a:rPr lang="sk-SK" altLang="sk-SK" dirty="0"/>
              <a:t>otázke </a:t>
            </a:r>
            <a:r>
              <a:rPr lang="sk-SK" altLang="sk-SK" dirty="0" smtClean="0"/>
              <a:t>nevedela vyjadriť takmer pätina opýtaných – 18%.</a:t>
            </a:r>
          </a:p>
          <a:p>
            <a:pPr algn="just"/>
            <a:endParaRPr lang="sk-SK" altLang="sk-SK" b="1" dirty="0" smtClean="0"/>
          </a:p>
          <a:p>
            <a:pPr algn="just"/>
            <a:endParaRPr lang="sk-SK" altLang="sk-SK" b="1" dirty="0"/>
          </a:p>
          <a:p>
            <a:pPr algn="just"/>
            <a:endParaRPr lang="sk-SK" altLang="sk-SK" dirty="0"/>
          </a:p>
          <a:p>
            <a:pPr algn="just"/>
            <a:endParaRPr lang="sk-SK" altLang="sk-SK" dirty="0" smtClean="0"/>
          </a:p>
          <a:p>
            <a:pPr marL="0" indent="0" algn="just">
              <a:buNone/>
            </a:pPr>
            <a:endParaRPr lang="sk-SK" altLang="sk-SK" sz="1200" dirty="0" smtClean="0"/>
          </a:p>
          <a:p>
            <a:pPr marL="0" indent="0" algn="just">
              <a:buNone/>
            </a:pPr>
            <a:endParaRPr lang="sk-SK" altLang="sk-SK" sz="1200" dirty="0" smtClean="0"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528" y="332135"/>
            <a:ext cx="882047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893763" lvl="1" indent="-436563">
              <a:buNone/>
            </a:pPr>
            <a:r>
              <a:rPr lang="sk-SK" sz="2000" b="1" dirty="0" smtClean="0">
                <a:solidFill>
                  <a:srgbClr val="808080"/>
                </a:solidFill>
              </a:rPr>
              <a:t>2.4. Názory na výšku financií určených na rozvojovú a humanitárnu pomoc </a:t>
            </a:r>
            <a:r>
              <a:rPr lang="sk-SK" sz="2000" b="1" dirty="0" err="1" smtClean="0">
                <a:solidFill>
                  <a:srgbClr val="808080"/>
                </a:solidFill>
              </a:rPr>
              <a:t>SlovakAid</a:t>
            </a:r>
            <a:endParaRPr lang="sk-SK" sz="20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96217"/>
              </p:ext>
            </p:extLst>
          </p:nvPr>
        </p:nvGraphicFramePr>
        <p:xfrm>
          <a:off x="555625" y="1129183"/>
          <a:ext cx="82296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0" name="Chart" r:id="rId3" imgW="11765262" imgH="7101864" progId="MSGraph.Chart.8">
                  <p:embed followColorScheme="full"/>
                </p:oleObj>
              </mc:Choice>
              <mc:Fallback>
                <p:oleObj name="Chart" r:id="rId3" imgW="11765262" imgH="710186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129183"/>
                        <a:ext cx="822960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7FA4B-5A34-47D5-83AE-172540F96322}" type="slidenum">
              <a:rPr lang="cs-CZ" altLang="sk-SK" smtClean="0"/>
              <a:pPr>
                <a:defRPr/>
              </a:pPr>
              <a:t>23</a:t>
            </a:fld>
            <a:endParaRPr lang="cs-CZ" altLang="sk-SK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43608" y="6187664"/>
            <a:ext cx="7632848" cy="400110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>
                <a:solidFill>
                  <a:srgbClr val="4D4D4D"/>
                </a:solidFill>
              </a:rPr>
              <a:t>Otázka: 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„</a:t>
            </a:r>
            <a:r>
              <a:rPr lang="sk-SK" sz="1000" i="1" dirty="0" smtClean="0">
                <a:solidFill>
                  <a:srgbClr val="4D4D4D"/>
                </a:solidFill>
              </a:rPr>
              <a:t>Slovenská </a:t>
            </a:r>
            <a:r>
              <a:rPr lang="sk-SK" sz="1000" i="1" dirty="0">
                <a:solidFill>
                  <a:srgbClr val="4D4D4D"/>
                </a:solidFill>
              </a:rPr>
              <a:t>republika poskytuje rozvojovým krajinám rozvojovú a humanitárnu pomoc pod značkou </a:t>
            </a:r>
            <a:r>
              <a:rPr lang="sk-SK" sz="1000" i="1" dirty="0" err="1" smtClean="0">
                <a:solidFill>
                  <a:srgbClr val="4D4D4D"/>
                </a:solidFill>
              </a:rPr>
              <a:t>SlovakAid</a:t>
            </a:r>
            <a:r>
              <a:rPr lang="sk-SK" sz="1000" i="1" dirty="0" smtClean="0">
                <a:solidFill>
                  <a:srgbClr val="4D4D4D"/>
                </a:solidFill>
              </a:rPr>
              <a:t>. </a:t>
            </a:r>
            <a:r>
              <a:rPr lang="sk-SK" sz="1000" i="1" dirty="0">
                <a:solidFill>
                  <a:srgbClr val="4D4D4D"/>
                </a:solidFill>
              </a:rPr>
              <a:t>Takáto forma pomoci je aj nástrojom budovania dobrého mena Slovenska vo svete. Vzhľadom k tejto skutočnosti, ktorý výrok najlepšie vystihuje váš postoj k finančnej výške poskytovanej </a:t>
            </a:r>
            <a:r>
              <a:rPr lang="sk-SK" sz="1000" i="1" dirty="0" smtClean="0">
                <a:solidFill>
                  <a:srgbClr val="4D4D4D"/>
                </a:solidFill>
              </a:rPr>
              <a:t>pomoci?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“</a:t>
            </a:r>
            <a:endParaRPr lang="sk-SK" altLang="sk-SK" sz="1000" i="1" dirty="0">
              <a:solidFill>
                <a:srgbClr val="4D4D4D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14425" y="260350"/>
            <a:ext cx="7058025" cy="9366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>
                <a:solidFill>
                  <a:srgbClr val="5F5F5F"/>
                </a:solidFill>
              </a:rPr>
              <a:t>Názory na výšku financií </a:t>
            </a:r>
            <a:endParaRPr lang="pl-PL" altLang="sk-SK" sz="1800" b="1" dirty="0" smtClean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 smtClean="0">
                <a:solidFill>
                  <a:srgbClr val="5F5F5F"/>
                </a:solidFill>
              </a:rPr>
              <a:t>určených </a:t>
            </a:r>
            <a:r>
              <a:rPr lang="pl-PL" altLang="sk-SK" sz="1800" b="1" dirty="0">
                <a:solidFill>
                  <a:srgbClr val="5F5F5F"/>
                </a:solidFill>
              </a:rPr>
              <a:t>na rozvojovú a humanitárnu pomoc </a:t>
            </a:r>
            <a:r>
              <a:rPr lang="pl-PL" altLang="sk-SK" sz="1800" b="1" dirty="0" smtClean="0">
                <a:solidFill>
                  <a:srgbClr val="5F5F5F"/>
                </a:solidFill>
              </a:rPr>
              <a:t>SlovakAid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k-SK" sz="1600" dirty="0" smtClean="0">
                <a:solidFill>
                  <a:srgbClr val="4D4D4D"/>
                </a:solidFill>
              </a:rPr>
              <a:t>% </a:t>
            </a:r>
            <a:r>
              <a:rPr lang="sk-SK" altLang="sk-SK" sz="1600" dirty="0" smtClean="0">
                <a:solidFill>
                  <a:srgbClr val="4D4D4D"/>
                </a:solidFill>
              </a:rPr>
              <a:t> </a:t>
            </a:r>
            <a:r>
              <a:rPr lang="sk-SK" altLang="sk-SK" sz="1600" dirty="0">
                <a:solidFill>
                  <a:srgbClr val="4D4D4D"/>
                </a:solidFill>
              </a:rPr>
              <a:t>všetkých respondentov; </a:t>
            </a:r>
            <a:r>
              <a:rPr lang="sk-SK" altLang="sk-SK" sz="1600" dirty="0" smtClean="0">
                <a:solidFill>
                  <a:srgbClr val="4D4D4D"/>
                </a:solidFill>
              </a:rPr>
              <a:t>november 2017; </a:t>
            </a:r>
            <a:r>
              <a:rPr lang="sk-SK" altLang="sk-SK" sz="1600" dirty="0">
                <a:solidFill>
                  <a:srgbClr val="4D4D4D"/>
                </a:solidFill>
              </a:rPr>
              <a:t>báza: </a:t>
            </a:r>
            <a:r>
              <a:rPr lang="sk-SK" altLang="sk-SK" sz="1600" dirty="0" smtClean="0">
                <a:solidFill>
                  <a:srgbClr val="4D4D4D"/>
                </a:solidFill>
              </a:rPr>
              <a:t>1 017 respondentov</a:t>
            </a:r>
            <a:endParaRPr lang="sk-SK" altLang="sk-SK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897942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4" name="Chart" r:id="rId4" imgW="11361359" imgH="7551360" progId="MSGraph.Chart.8">
                  <p:embed followColorScheme="full"/>
                </p:oleObj>
              </mc:Choice>
              <mc:Fallback>
                <p:oleObj name="Chart" r:id="rId4" imgW="11361359" imgH="75513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520738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5" name="Chart" r:id="rId6" imgW="4907343" imgH="7459992" progId="MSGraph.Chart.8">
                  <p:embed followColorScheme="full"/>
                </p:oleObj>
              </mc:Choice>
              <mc:Fallback>
                <p:oleObj name="Chart" r:id="rId6" imgW="4907343" imgH="745999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/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03771" y="260449"/>
            <a:ext cx="729662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>
                <a:solidFill>
                  <a:srgbClr val="4D4D4D"/>
                </a:solidFill>
              </a:rPr>
              <a:t>Názory na výšku financií </a:t>
            </a:r>
            <a:r>
              <a:rPr lang="pl-PL" altLang="sk-SK" sz="1800" b="1" dirty="0" smtClean="0">
                <a:solidFill>
                  <a:srgbClr val="4D4D4D"/>
                </a:solidFill>
              </a:rPr>
              <a:t>určených </a:t>
            </a:r>
            <a:r>
              <a:rPr lang="pl-PL" altLang="sk-SK" sz="1800" b="1" dirty="0">
                <a:solidFill>
                  <a:srgbClr val="4D4D4D"/>
                </a:solidFill>
              </a:rPr>
              <a:t>na rozvojovú a humanitárnu pomoc </a:t>
            </a:r>
            <a:r>
              <a:rPr lang="pl-PL" altLang="sk-SK" sz="1800" b="1" dirty="0" smtClean="0">
                <a:solidFill>
                  <a:srgbClr val="4D4D4D"/>
                </a:solidFill>
              </a:rPr>
              <a:t>SlovakAid </a:t>
            </a:r>
            <a:r>
              <a:rPr lang="sk-SK" altLang="sk-SK" sz="18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8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/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1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 txBox="1">
            <a:spLocks noGrp="1" noChangeArrowheads="1"/>
          </p:cNvSpPr>
          <p:nvPr/>
        </p:nvSpPr>
        <p:spPr bwMode="auto">
          <a:xfrm>
            <a:off x="7513638" y="6597352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E85B1C-5753-48CC-8291-8A5924584C74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961580"/>
            <a:ext cx="6192688" cy="1691556"/>
          </a:xfr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/>
            <a:r>
              <a:rPr lang="sk-SK" altLang="sk-SK" sz="3200" cap="all" dirty="0" smtClean="0">
                <a:solidFill>
                  <a:srgbClr val="808080"/>
                </a:solidFill>
                <a:latin typeface="Calibri" panose="020F0502020204030204" pitchFamily="34" charset="0"/>
              </a:rPr>
              <a:t>3</a:t>
            </a:r>
            <a:r>
              <a:rPr lang="sk-SK" altLang="sk-SK" sz="3200" cap="all" dirty="0" smtClean="0">
                <a:latin typeface="Calibri" panose="020F0502020204030204" pitchFamily="34" charset="0"/>
              </a:rPr>
              <a:t>. postoje k vybraným </a:t>
            </a:r>
            <a:br>
              <a:rPr lang="sk-SK" altLang="sk-SK" sz="3200" cap="all" dirty="0" smtClean="0">
                <a:latin typeface="Calibri" panose="020F0502020204030204" pitchFamily="34" charset="0"/>
              </a:rPr>
            </a:br>
            <a:r>
              <a:rPr lang="sk-SK" altLang="sk-SK" sz="3200" cap="all" dirty="0" smtClean="0">
                <a:latin typeface="Calibri" panose="020F0502020204030204" pitchFamily="34" charset="0"/>
              </a:rPr>
              <a:t>spoločenským témam</a:t>
            </a:r>
            <a:endParaRPr lang="sk-SK" altLang="sk-SK" sz="2400" cap="all" dirty="0">
              <a:latin typeface="Calibri" panose="020F0502020204030204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06375" y="458788"/>
            <a:ext cx="404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sk-SK" sz="1200" i="1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2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B5660B-5FBC-4D90-90F1-81486FD17875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093" y="1484784"/>
            <a:ext cx="7741257" cy="4681066"/>
          </a:xfrm>
        </p:spPr>
        <p:txBody>
          <a:bodyPr/>
          <a:lstStyle/>
          <a:p>
            <a:pPr marL="0" indent="0" algn="just">
              <a:buNone/>
            </a:pPr>
            <a:endParaRPr lang="sk-SK" altLang="sk-SK" b="1" dirty="0" smtClean="0"/>
          </a:p>
          <a:p>
            <a:pPr algn="just"/>
            <a:r>
              <a:rPr lang="sk-SK" altLang="sk-SK" b="1" dirty="0" smtClean="0"/>
              <a:t>Až 63% respondentov je presvedčených, že prioritnou úlohou školstva </a:t>
            </a:r>
            <a:r>
              <a:rPr lang="sk-SK" altLang="sk-SK" b="1" dirty="0"/>
              <a:t>je pripraviť absolventov na život vo svete, ktorý sa veľmi rýchlo </a:t>
            </a:r>
            <a:r>
              <a:rPr lang="sk-SK" altLang="sk-SK" b="1" dirty="0" smtClean="0"/>
              <a:t>mení. </a:t>
            </a:r>
          </a:p>
          <a:p>
            <a:pPr algn="just"/>
            <a:endParaRPr lang="sk-SK" altLang="sk-SK" b="1" dirty="0"/>
          </a:p>
          <a:p>
            <a:pPr algn="just"/>
            <a:r>
              <a:rPr lang="sk-SK" altLang="sk-SK" b="1" dirty="0" smtClean="0"/>
              <a:t>Polovica opýtaných (52%) je názoru, že hlavnou úlohou školstva je </a:t>
            </a:r>
            <a:r>
              <a:rPr lang="sk-SK" altLang="sk-SK" b="1" dirty="0"/>
              <a:t>pripravovať absolventov pre konkrétnych </a:t>
            </a:r>
            <a:r>
              <a:rPr lang="sk-SK" altLang="sk-SK" b="1" dirty="0" smtClean="0"/>
              <a:t>zamestnávateľov.</a:t>
            </a:r>
          </a:p>
          <a:p>
            <a:pPr algn="just"/>
            <a:endParaRPr lang="sk-SK" altLang="sk-SK" b="1" dirty="0"/>
          </a:p>
          <a:p>
            <a:pPr algn="just"/>
            <a:r>
              <a:rPr lang="sk-SK" altLang="sk-SK" dirty="0" smtClean="0"/>
              <a:t>Približná tretina respondentov považuje za prioritnú úlohu školstva </a:t>
            </a:r>
            <a:r>
              <a:rPr lang="pt-BR" altLang="sk-SK" dirty="0"/>
              <a:t>naučiť absolventov pracovať s </a:t>
            </a:r>
            <a:r>
              <a:rPr lang="pt-BR" altLang="sk-SK" dirty="0" smtClean="0"/>
              <a:t>financiami</a:t>
            </a:r>
            <a:r>
              <a:rPr lang="sk-SK" altLang="sk-SK" dirty="0" smtClean="0"/>
              <a:t> – uviedlo 35% respondentov. </a:t>
            </a:r>
          </a:p>
          <a:p>
            <a:pPr algn="just"/>
            <a:endParaRPr lang="sk-SK" altLang="sk-SK" dirty="0" smtClean="0"/>
          </a:p>
          <a:p>
            <a:pPr algn="just"/>
            <a:r>
              <a:rPr lang="sk-SK" altLang="sk-SK" dirty="0" smtClean="0"/>
              <a:t>Viac ako štvrtina opýtaných je názoru, že úlohou školstva </a:t>
            </a:r>
            <a:r>
              <a:rPr lang="sk-SK" altLang="sk-SK" dirty="0"/>
              <a:t>je predovšetkým naučiť absolventov kriticky </a:t>
            </a:r>
            <a:r>
              <a:rPr lang="sk-SK" altLang="sk-SK" dirty="0" smtClean="0"/>
              <a:t>myslieť (27%).</a:t>
            </a:r>
            <a:endParaRPr lang="sk-SK" altLang="sk-SK" b="1" dirty="0"/>
          </a:p>
          <a:p>
            <a:pPr algn="just"/>
            <a:endParaRPr lang="sk-SK" altLang="sk-SK" dirty="0"/>
          </a:p>
          <a:p>
            <a:pPr algn="just"/>
            <a:endParaRPr lang="sk-SK" altLang="sk-SK" dirty="0" smtClean="0"/>
          </a:p>
          <a:p>
            <a:pPr marL="0" indent="0" algn="just">
              <a:buNone/>
            </a:pPr>
            <a:endParaRPr lang="sk-SK" altLang="sk-SK" sz="1200" dirty="0" smtClean="0"/>
          </a:p>
          <a:p>
            <a:pPr marL="0" indent="0" algn="just">
              <a:buNone/>
            </a:pPr>
            <a:endParaRPr lang="sk-SK" altLang="sk-SK" sz="1200" dirty="0" smtClean="0"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528" y="278402"/>
            <a:ext cx="882047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457200" lvl="1" indent="0">
              <a:buNone/>
            </a:pPr>
            <a:r>
              <a:rPr lang="sk-SK" sz="2000" b="1" dirty="0" smtClean="0">
                <a:solidFill>
                  <a:srgbClr val="808080"/>
                </a:solidFill>
              </a:rPr>
              <a:t>3.1. Názory na prioritnú úlohu školstva</a:t>
            </a:r>
            <a:endParaRPr lang="sk-SK" sz="20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839926"/>
              </p:ext>
            </p:extLst>
          </p:nvPr>
        </p:nvGraphicFramePr>
        <p:xfrm>
          <a:off x="251520" y="1300163"/>
          <a:ext cx="866298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19" name="Chart" r:id="rId3" imgW="8755333" imgH="5021568" progId="MSGraph.Chart.8">
                  <p:embed followColorScheme="full"/>
                </p:oleObj>
              </mc:Choice>
              <mc:Fallback>
                <p:oleObj name="Chart" r:id="rId3" imgW="8755333" imgH="502156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00163"/>
                        <a:ext cx="8662988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ACBA3-9527-4F76-90BC-EC124B616795}" type="slidenum">
              <a:rPr lang="cs-CZ" altLang="sk-SK" smtClean="0"/>
              <a:pPr>
                <a:defRPr/>
              </a:pPr>
              <a:t>27</a:t>
            </a:fld>
            <a:endParaRPr lang="cs-CZ" altLang="sk-SK"/>
          </a:p>
        </p:txBody>
      </p:sp>
      <p:cxnSp>
        <p:nvCxnSpPr>
          <p:cNvPr id="5" name="Rovná spojnica 4"/>
          <p:cNvCxnSpPr/>
          <p:nvPr/>
        </p:nvCxnSpPr>
        <p:spPr bwMode="auto">
          <a:xfrm>
            <a:off x="251520" y="3686552"/>
            <a:ext cx="8568952" cy="0"/>
          </a:xfrm>
          <a:prstGeom prst="line">
            <a:avLst/>
          </a:prstGeom>
          <a:noFill/>
          <a:ln w="635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Rovná spojnica 5"/>
          <p:cNvCxnSpPr/>
          <p:nvPr/>
        </p:nvCxnSpPr>
        <p:spPr bwMode="auto">
          <a:xfrm>
            <a:off x="251520" y="2060848"/>
            <a:ext cx="8568952" cy="0"/>
          </a:xfrm>
          <a:prstGeom prst="line">
            <a:avLst/>
          </a:prstGeom>
          <a:noFill/>
          <a:ln w="635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Rovná spojnica 6"/>
          <p:cNvCxnSpPr/>
          <p:nvPr/>
        </p:nvCxnSpPr>
        <p:spPr bwMode="auto">
          <a:xfrm>
            <a:off x="251520" y="2935104"/>
            <a:ext cx="8568952" cy="0"/>
          </a:xfrm>
          <a:prstGeom prst="line">
            <a:avLst/>
          </a:prstGeom>
          <a:noFill/>
          <a:ln w="635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ovná spojnica 7"/>
          <p:cNvCxnSpPr/>
          <p:nvPr/>
        </p:nvCxnSpPr>
        <p:spPr bwMode="auto">
          <a:xfrm>
            <a:off x="251520" y="4549760"/>
            <a:ext cx="8568952" cy="0"/>
          </a:xfrm>
          <a:prstGeom prst="line">
            <a:avLst/>
          </a:prstGeom>
          <a:noFill/>
          <a:ln w="635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552" y="260648"/>
            <a:ext cx="8208963" cy="63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sk-SK" altLang="sk-SK" b="1" dirty="0" smtClean="0">
                <a:solidFill>
                  <a:srgbClr val="5F5F5F"/>
                </a:solidFill>
              </a:rPr>
              <a:t>3.1. Názory na prioritnú úlohu školstva</a:t>
            </a:r>
            <a:endParaRPr lang="sk-SK" altLang="sk-SK" b="1" dirty="0">
              <a:solidFill>
                <a:srgbClr val="5F5F5F"/>
              </a:solidFill>
            </a:endParaRPr>
          </a:p>
          <a:p>
            <a:pPr algn="ctr" eaLnBrk="1" hangingPunct="1"/>
            <a:r>
              <a:rPr lang="en-GB" altLang="sk-SK" sz="1600" dirty="0" smtClean="0">
                <a:solidFill>
                  <a:srgbClr val="4D4D4D"/>
                </a:solidFill>
              </a:rPr>
              <a:t>% </a:t>
            </a:r>
            <a:r>
              <a:rPr lang="sk-SK" altLang="sk-SK" sz="1600" dirty="0" smtClean="0">
                <a:solidFill>
                  <a:srgbClr val="4D4D4D"/>
                </a:solidFill>
              </a:rPr>
              <a:t> všetkých respondentov</a:t>
            </a:r>
            <a:r>
              <a:rPr lang="sk-SK" altLang="sk-SK" sz="1600" dirty="0">
                <a:solidFill>
                  <a:srgbClr val="4D4D4D"/>
                </a:solidFill>
              </a:rPr>
              <a:t>; </a:t>
            </a:r>
            <a:r>
              <a:rPr lang="sk-SK" altLang="sk-SK" sz="1600" dirty="0" smtClean="0">
                <a:solidFill>
                  <a:srgbClr val="4D4D4D"/>
                </a:solidFill>
              </a:rPr>
              <a:t>november 2017; možnosť viacerých odpovedí</a:t>
            </a:r>
            <a:endParaRPr lang="sk-SK" altLang="sk-SK" sz="1600" dirty="0">
              <a:solidFill>
                <a:srgbClr val="4D4D4D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 bwMode="auto">
          <a:xfrm>
            <a:off x="251520" y="5373216"/>
            <a:ext cx="8568952" cy="0"/>
          </a:xfrm>
          <a:prstGeom prst="line">
            <a:avLst/>
          </a:prstGeom>
          <a:noFill/>
          <a:ln w="635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bdĺžnik 11"/>
          <p:cNvSpPr/>
          <p:nvPr/>
        </p:nvSpPr>
        <p:spPr bwMode="auto">
          <a:xfrm>
            <a:off x="323528" y="1300163"/>
            <a:ext cx="8374956" cy="16349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252702" y="4707726"/>
            <a:ext cx="366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i="1" dirty="0" smtClean="0"/>
              <a:t>jednotlivo uvedené: naučiť </a:t>
            </a:r>
            <a:r>
              <a:rPr lang="sk-SK" sz="800" i="1" dirty="0"/>
              <a:t>praktické veci - nie zbytočné, pravdu, úctu k starším, naučiť pracovať, zodpovednému prístupu, základné vedomosti, poslúchať, pre uplatnenie v praxi, slušne sa správať, neučiť blbosti, ustúpiť od memorovania, logické myslenie, viesť k tolerancii, vychovať slušných ľudí, naučiť mravné a morálne hodnoty, </a:t>
            </a:r>
            <a:r>
              <a:rPr lang="sk-SK" sz="800" i="1" dirty="0" smtClean="0"/>
              <a:t>...</a:t>
            </a:r>
            <a:endParaRPr lang="sk-SK" sz="800" i="1" dirty="0"/>
          </a:p>
        </p:txBody>
      </p:sp>
      <p:cxnSp>
        <p:nvCxnSpPr>
          <p:cNvPr id="17" name="Rovná spojovacia šípka 16"/>
          <p:cNvCxnSpPr/>
          <p:nvPr/>
        </p:nvCxnSpPr>
        <p:spPr bwMode="auto">
          <a:xfrm flipH="1">
            <a:off x="4934211" y="4960922"/>
            <a:ext cx="329406" cy="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051720" y="6309320"/>
            <a:ext cx="5256584" cy="246221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sk-SK" altLang="sk-SK" sz="1000" i="1" dirty="0" smtClean="0">
                <a:solidFill>
                  <a:srgbClr val="4D4D4D"/>
                </a:solidFill>
              </a:rPr>
              <a:t>Otázka: „ </a:t>
            </a:r>
            <a:r>
              <a:rPr lang="sk-SK" altLang="sk-SK" sz="1000" i="1" dirty="0">
                <a:solidFill>
                  <a:srgbClr val="4D4D4D"/>
                </a:solidFill>
              </a:rPr>
              <a:t>Čo je podľa Vás v súčasnosti predovšetkým úlohou školstva? Môžete vybrať aj viacero odpovedí.</a:t>
            </a:r>
          </a:p>
        </p:txBody>
      </p:sp>
    </p:spTree>
    <p:extLst>
      <p:ext uri="{BB962C8B-B14F-4D97-AF65-F5344CB8AC3E}">
        <p14:creationId xmlns:p14="http://schemas.microsoft.com/office/powerpoint/2010/main" val="9106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844566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0" name="Chart" r:id="rId4" imgW="11361359" imgH="7551360" progId="MSGraph.Chart.8">
                  <p:embed followColorScheme="full"/>
                </p:oleObj>
              </mc:Choice>
              <mc:Fallback>
                <p:oleObj name="Chart" r:id="rId4" imgW="11361359" imgH="75513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558458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1" name="Chart" r:id="rId6" imgW="4891999" imgH="7467552" progId="MSGraph.Chart.8">
                  <p:embed followColorScheme="full"/>
                </p:oleObj>
              </mc:Choice>
              <mc:Fallback>
                <p:oleObj name="Chart" r:id="rId6" imgW="4891999" imgH="74675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/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03771" y="260449"/>
            <a:ext cx="729662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600" b="1" dirty="0">
                <a:solidFill>
                  <a:srgbClr val="4D4D4D"/>
                </a:solidFill>
              </a:rPr>
              <a:t>Názory na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prioritnú úlohu školstva</a:t>
            </a:r>
            <a:r>
              <a:rPr lang="pl-PL" altLang="sk-SK" sz="1600" b="1" dirty="0">
                <a:solidFill>
                  <a:srgbClr val="4D4D4D"/>
                </a:solidFill>
              </a:rPr>
              <a:t>: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„</a:t>
            </a:r>
            <a:r>
              <a:rPr lang="pl-PL" altLang="sk-SK" sz="1600" b="1" i="1" dirty="0" smtClean="0">
                <a:solidFill>
                  <a:srgbClr val="4D4D4D"/>
                </a:solidFill>
              </a:rPr>
              <a:t>pripraviť </a:t>
            </a:r>
            <a:r>
              <a:rPr lang="pl-PL" altLang="sk-SK" sz="1600" b="1" i="1" dirty="0">
                <a:solidFill>
                  <a:srgbClr val="4D4D4D"/>
                </a:solidFill>
              </a:rPr>
              <a:t>absolventov na život vo svete, </a:t>
            </a:r>
            <a:endParaRPr lang="pl-PL" altLang="sk-SK" sz="1600" b="1" i="1" dirty="0" smtClean="0">
              <a:solidFill>
                <a:srgbClr val="4D4D4D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600" b="1" i="1" dirty="0" smtClean="0">
                <a:solidFill>
                  <a:srgbClr val="4D4D4D"/>
                </a:solidFill>
              </a:rPr>
              <a:t>ktorý </a:t>
            </a:r>
            <a:r>
              <a:rPr lang="pl-PL" altLang="sk-SK" sz="1600" b="1" i="1" dirty="0">
                <a:solidFill>
                  <a:srgbClr val="4D4D4D"/>
                </a:solidFill>
              </a:rPr>
              <a:t>sa veľmi rýchlo </a:t>
            </a:r>
            <a:r>
              <a:rPr lang="pl-PL" altLang="sk-SK" sz="1600" b="1" i="1" dirty="0" smtClean="0">
                <a:solidFill>
                  <a:srgbClr val="4D4D4D"/>
                </a:solidFill>
              </a:rPr>
              <a:t>mení”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 </a:t>
            </a:r>
            <a:r>
              <a:rPr lang="sk-SK" altLang="sk-SK" sz="16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6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/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0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636154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8" name="Chart" r:id="rId4" imgW="11361359" imgH="7551360" progId="MSGraph.Chart.8">
                  <p:embed followColorScheme="full"/>
                </p:oleObj>
              </mc:Choice>
              <mc:Fallback>
                <p:oleObj name="Chart" r:id="rId4" imgW="11361359" imgH="75513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388712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9" name="Chart" r:id="rId6" imgW="4884436" imgH="7467552" progId="MSGraph.Chart.8">
                  <p:embed followColorScheme="full"/>
                </p:oleObj>
              </mc:Choice>
              <mc:Fallback>
                <p:oleObj name="Chart" r:id="rId6" imgW="4884436" imgH="74675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/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03771" y="260449"/>
            <a:ext cx="729662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600" b="1" dirty="0">
                <a:solidFill>
                  <a:srgbClr val="4D4D4D"/>
                </a:solidFill>
              </a:rPr>
              <a:t>Názory na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prioritnú úlohu školstva</a:t>
            </a:r>
            <a:r>
              <a:rPr lang="pl-PL" altLang="sk-SK" sz="1600" b="1" dirty="0">
                <a:solidFill>
                  <a:srgbClr val="4D4D4D"/>
                </a:solidFill>
              </a:rPr>
              <a:t>: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„</a:t>
            </a:r>
            <a:r>
              <a:rPr lang="pl-PL" altLang="sk-SK" sz="1600" b="1" i="1" dirty="0">
                <a:solidFill>
                  <a:srgbClr val="4D4D4D"/>
                </a:solidFill>
              </a:rPr>
              <a:t>pripravovať absolventov pre konkrétnych zamestnávateľov”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 </a:t>
            </a:r>
            <a:r>
              <a:rPr lang="sk-SK" altLang="sk-SK" sz="16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6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/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E39919B9-CE19-4FB6-9DB9-324E1EF8B7E7}" type="slidenum">
              <a:rPr lang="cs-CZ" altLang="sk-SK">
                <a:solidFill>
                  <a:schemeClr val="bg2"/>
                </a:solidFill>
              </a:rPr>
              <a:pPr eaLnBrk="1" hangingPunct="1"/>
              <a:t>3</a:t>
            </a:fld>
            <a:endParaRPr lang="cs-CZ" altLang="sk-SK">
              <a:solidFill>
                <a:schemeClr val="bg2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03396" y="1125538"/>
            <a:ext cx="2971800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METÓDA VÝSKUMU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6911975" cy="576263"/>
          </a:xfrm>
          <a:noFill/>
        </p:spPr>
        <p:txBody>
          <a:bodyPr/>
          <a:lstStyle/>
          <a:p>
            <a:r>
              <a:rPr lang="sk-SK" altLang="sk-SK" sz="2400" dirty="0" smtClean="0">
                <a:solidFill>
                  <a:srgbClr val="5F5F5F"/>
                </a:solidFill>
                <a:latin typeface="Calibri" panose="020F0502020204030204" pitchFamily="34" charset="0"/>
              </a:rPr>
              <a:t>DESIGN VÝSKUMU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063" y="1124744"/>
            <a:ext cx="8353425" cy="5143500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sk-SK" altLang="sk-SK" sz="1300" b="1" dirty="0">
              <a:latin typeface="+mn-lt"/>
            </a:endParaRPr>
          </a:p>
          <a:p>
            <a:pPr eaLnBrk="1" hangingPunct="1"/>
            <a:endParaRPr lang="sk-SK" altLang="sk-SK" sz="1300" b="1" dirty="0">
              <a:latin typeface="+mn-lt"/>
            </a:endParaRPr>
          </a:p>
          <a:p>
            <a:pPr eaLnBrk="1" hangingPunct="1"/>
            <a:r>
              <a:rPr lang="sk-SK" altLang="sk-SK" sz="1300" b="1" dirty="0">
                <a:latin typeface="+mn-lt"/>
              </a:rPr>
              <a:t>Reprezentatívny kvantitatívny prieskum medzi obyvateľmi SR vo veku od 18 rokov</a:t>
            </a:r>
          </a:p>
          <a:p>
            <a:pPr eaLnBrk="1" hangingPunct="1"/>
            <a:endParaRPr lang="sk-SK" altLang="sk-SK" sz="800" b="1" dirty="0">
              <a:latin typeface="+mn-lt"/>
            </a:endParaRPr>
          </a:p>
          <a:p>
            <a:pPr eaLnBrk="1" hangingPunct="1"/>
            <a:r>
              <a:rPr lang="sk-SK" altLang="sk-SK" sz="1300" b="1" dirty="0">
                <a:latin typeface="+mn-lt"/>
              </a:rPr>
              <a:t>Výberový súbor (vzorka opýtaných)</a:t>
            </a:r>
          </a:p>
          <a:p>
            <a:pPr lvl="1" eaLnBrk="1" hangingPunct="1"/>
            <a:r>
              <a:rPr lang="sk-SK" altLang="sk-SK" sz="1300" dirty="0">
                <a:latin typeface="+mn-lt"/>
              </a:rPr>
              <a:t>Veľkosť výberového súboru: N = </a:t>
            </a:r>
            <a:r>
              <a:rPr lang="sk-SK" altLang="sk-SK" sz="1300" dirty="0" smtClean="0">
                <a:latin typeface="+mn-lt"/>
              </a:rPr>
              <a:t>1 017 </a:t>
            </a:r>
            <a:r>
              <a:rPr lang="sk-SK" altLang="sk-SK" sz="1300" dirty="0">
                <a:latin typeface="+mn-lt"/>
              </a:rPr>
              <a:t>respondentov. </a:t>
            </a:r>
          </a:p>
          <a:p>
            <a:pPr lvl="1" eaLnBrk="1" hangingPunct="1"/>
            <a:r>
              <a:rPr lang="sk-SK" altLang="sk-SK" sz="1300" dirty="0">
                <a:latin typeface="+mn-lt"/>
              </a:rPr>
              <a:t>Spôsob výberu vzorky: kvótny výber (kvóty – pohlavie, vek, vzdelanie, národnosť, veľkosť sídla, kraj). </a:t>
            </a:r>
          </a:p>
          <a:p>
            <a:pPr lvl="1" eaLnBrk="1" hangingPunct="1"/>
            <a:r>
              <a:rPr lang="sk-SK" altLang="sk-SK" sz="1300" dirty="0">
                <a:latin typeface="+mn-lt"/>
              </a:rPr>
              <a:t>Termín zberu dát: </a:t>
            </a:r>
            <a:r>
              <a:rPr lang="sk-SK" altLang="sk-SK" sz="1300" dirty="0" smtClean="0">
                <a:latin typeface="+mn-lt"/>
              </a:rPr>
              <a:t>7.11. </a:t>
            </a:r>
            <a:r>
              <a:rPr lang="sk-SK" altLang="sk-SK" sz="1300" dirty="0">
                <a:latin typeface="+mn-lt"/>
              </a:rPr>
              <a:t>– </a:t>
            </a:r>
            <a:r>
              <a:rPr lang="sk-SK" altLang="sk-SK" sz="1300" dirty="0" smtClean="0">
                <a:latin typeface="+mn-lt"/>
              </a:rPr>
              <a:t>13.11. </a:t>
            </a:r>
            <a:r>
              <a:rPr lang="sk-SK" altLang="sk-SK" sz="1300" dirty="0">
                <a:latin typeface="+mn-lt"/>
              </a:rPr>
              <a:t>2017</a:t>
            </a:r>
          </a:p>
          <a:p>
            <a:pPr eaLnBrk="1" hangingPunct="1"/>
            <a:endParaRPr lang="sk-SK" altLang="sk-SK" sz="800" b="1" dirty="0">
              <a:latin typeface="+mn-lt"/>
            </a:endParaRPr>
          </a:p>
          <a:p>
            <a:pPr eaLnBrk="1" hangingPunct="1"/>
            <a:r>
              <a:rPr lang="sk-SK" altLang="sk-SK" sz="1300" b="1" dirty="0">
                <a:latin typeface="+mn-lt"/>
              </a:rPr>
              <a:t>Nástroj zberu údajov</a:t>
            </a:r>
          </a:p>
          <a:p>
            <a:pPr lvl="1" eaLnBrk="1" hangingPunct="1"/>
            <a:r>
              <a:rPr lang="sk-SK" altLang="sk-SK" sz="1300" dirty="0">
                <a:latin typeface="+mn-lt"/>
              </a:rPr>
              <a:t>Dotazník</a:t>
            </a:r>
          </a:p>
          <a:p>
            <a:pPr lvl="1" eaLnBrk="1" hangingPunct="1"/>
            <a:endParaRPr lang="sk-SK" altLang="sk-SK" sz="800" dirty="0">
              <a:latin typeface="+mn-lt"/>
            </a:endParaRPr>
          </a:p>
          <a:p>
            <a:pPr eaLnBrk="1" hangingPunct="1"/>
            <a:r>
              <a:rPr lang="sk-SK" altLang="sk-SK" sz="1300" b="1" dirty="0">
                <a:latin typeface="+mn-lt"/>
              </a:rPr>
              <a:t>Metodika zberu dát</a:t>
            </a:r>
          </a:p>
          <a:p>
            <a:pPr lvl="1" eaLnBrk="1" hangingPunct="1"/>
            <a:r>
              <a:rPr lang="sk-SK" altLang="sk-SK" sz="1300" dirty="0" err="1">
                <a:latin typeface="+mn-lt"/>
              </a:rPr>
              <a:t>Face</a:t>
            </a:r>
            <a:r>
              <a:rPr lang="sk-SK" altLang="sk-SK" sz="1300" dirty="0">
                <a:latin typeface="+mn-lt"/>
              </a:rPr>
              <a:t> to </a:t>
            </a:r>
            <a:r>
              <a:rPr lang="sk-SK" altLang="sk-SK" sz="1300" dirty="0" err="1">
                <a:latin typeface="+mn-lt"/>
              </a:rPr>
              <a:t>face</a:t>
            </a:r>
            <a:r>
              <a:rPr lang="sk-SK" altLang="sk-SK" sz="1300" dirty="0">
                <a:latin typeface="+mn-lt"/>
              </a:rPr>
              <a:t> (osobné) rozhovory vyškolených anketárov s respondentmi. Rozhovory realizovali vyškolení anketári agentúry FOCUS.</a:t>
            </a:r>
          </a:p>
          <a:p>
            <a:pPr lvl="1" eaLnBrk="1" hangingPunct="1"/>
            <a:endParaRPr lang="sk-SK" altLang="sk-SK" sz="800" dirty="0">
              <a:latin typeface="+mn-lt"/>
            </a:endParaRPr>
          </a:p>
          <a:p>
            <a:pPr eaLnBrk="1" hangingPunct="1"/>
            <a:r>
              <a:rPr lang="sk-SK" altLang="sk-SK" sz="1300" b="1" dirty="0">
                <a:latin typeface="+mn-lt"/>
              </a:rPr>
              <a:t>Štatistická odchýlka </a:t>
            </a:r>
          </a:p>
          <a:p>
            <a:pPr lvl="1" eaLnBrk="1" hangingPunct="1"/>
            <a:r>
              <a:rPr lang="sk-SK" altLang="sk-SK" sz="1300" dirty="0">
                <a:latin typeface="+mn-lt"/>
              </a:rPr>
              <a:t>Interval spoľahlivosti pre celú vzorku: max. ± 3,1 % na 95% hladine významnosti pre frekvenciu javu 50</a:t>
            </a:r>
            <a:r>
              <a:rPr lang="sk-SK" altLang="sk-SK" sz="1300" dirty="0" smtClean="0">
                <a:latin typeface="+mn-lt"/>
              </a:rPr>
              <a:t>%.</a:t>
            </a:r>
          </a:p>
          <a:p>
            <a:pPr lvl="1" eaLnBrk="1" hangingPunct="1"/>
            <a:endParaRPr lang="sk-SK" altLang="sk-SK" sz="800" dirty="0">
              <a:latin typeface="+mn-lt"/>
            </a:endParaRPr>
          </a:p>
          <a:p>
            <a:pPr marL="342900" lvl="1" indent="-342900" eaLnBrk="1" hangingPunct="1">
              <a:buClr>
                <a:schemeClr val="bg2"/>
              </a:buClr>
              <a:buFont typeface="Wingdings 2" panose="05020102010507070707" pitchFamily="18" charset="2"/>
              <a:buChar char="½"/>
            </a:pPr>
            <a:r>
              <a:rPr lang="sk-SK" altLang="sk-SK" sz="1300" b="1" dirty="0">
                <a:latin typeface="+mn-lt"/>
              </a:rPr>
              <a:t>Poznámky</a:t>
            </a:r>
          </a:p>
          <a:p>
            <a:pPr lvl="1" eaLnBrk="1" hangingPunct="1"/>
            <a:r>
              <a:rPr lang="sk-SK" dirty="0">
                <a:latin typeface="+mn-lt"/>
              </a:rPr>
              <a:t>Percentuálne údaje v grafoch sú zaokrúhľované na celé čísla. Z dôvodu zaokrúhľovania na celé čísla môže byť súčet percent v niektorých prípadoch 99% alebo 101%.</a:t>
            </a:r>
          </a:p>
          <a:p>
            <a:pPr lvl="1" eaLnBrk="1" hangingPunct="1"/>
            <a:r>
              <a:rPr lang="sk-SK" dirty="0">
                <a:latin typeface="+mn-lt"/>
              </a:rPr>
              <a:t>Pri druhostupňových triedeniach sú údaje pri kategóriách respondentov s absolútnou početnosťou nižšou ako 50 respondentov len orientačné.</a:t>
            </a:r>
          </a:p>
          <a:p>
            <a:pPr marL="457200" lvl="1" indent="0" eaLnBrk="1" hangingPunct="1">
              <a:buNone/>
            </a:pPr>
            <a:endParaRPr lang="sk-SK" altLang="sk-SK" sz="1300" dirty="0">
              <a:latin typeface="+mn-lt"/>
            </a:endParaRPr>
          </a:p>
          <a:p>
            <a:pPr lvl="1" eaLnBrk="1" hangingPunct="1"/>
            <a:endParaRPr lang="sk-SK" altLang="sk-SK" sz="1300" dirty="0">
              <a:latin typeface="+mn-lt"/>
            </a:endParaRPr>
          </a:p>
          <a:p>
            <a:pPr lvl="1" eaLnBrk="1" hangingPunct="1"/>
            <a:endParaRPr lang="sk-SK" altLang="sk-SK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296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05574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2" name="Chart" r:id="rId4" imgW="11361359" imgH="7551360" progId="MSGraph.Chart.8">
                  <p:embed followColorScheme="full"/>
                </p:oleObj>
              </mc:Choice>
              <mc:Fallback>
                <p:oleObj name="Chart" r:id="rId4" imgW="11361359" imgH="75513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419646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3" name="Chart" r:id="rId6" imgW="4884436" imgH="7467552" progId="MSGraph.Chart.8">
                  <p:embed followColorScheme="full"/>
                </p:oleObj>
              </mc:Choice>
              <mc:Fallback>
                <p:oleObj name="Chart" r:id="rId6" imgW="4884436" imgH="74675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/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03771" y="260449"/>
            <a:ext cx="729662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600" b="1" dirty="0">
                <a:solidFill>
                  <a:srgbClr val="4D4D4D"/>
                </a:solidFill>
              </a:rPr>
              <a:t>Názory na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prioritnú úlohu školstva</a:t>
            </a:r>
            <a:r>
              <a:rPr lang="pl-PL" altLang="sk-SK" sz="1600" b="1" dirty="0">
                <a:solidFill>
                  <a:srgbClr val="4D4D4D"/>
                </a:solidFill>
              </a:rPr>
              <a:t>: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„</a:t>
            </a:r>
            <a:r>
              <a:rPr lang="pt-BR" altLang="sk-SK" sz="1600" b="1" i="1" dirty="0">
                <a:solidFill>
                  <a:srgbClr val="4D4D4D"/>
                </a:solidFill>
              </a:rPr>
              <a:t>naučiť absolventov pracovať s financiami</a:t>
            </a:r>
            <a:r>
              <a:rPr lang="pl-PL" altLang="sk-SK" sz="1600" b="1" i="1" dirty="0" smtClean="0">
                <a:solidFill>
                  <a:srgbClr val="4D4D4D"/>
                </a:solidFill>
              </a:rPr>
              <a:t>”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6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6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/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574645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4" name="Chart" r:id="rId4" imgW="11361359" imgH="7551360" progId="MSGraph.Chart.8">
                  <p:embed followColorScheme="full"/>
                </p:oleObj>
              </mc:Choice>
              <mc:Fallback>
                <p:oleObj name="Chart" r:id="rId4" imgW="11361359" imgH="75513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921348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5" name="Chart" r:id="rId6" imgW="4884436" imgH="7467552" progId="MSGraph.Chart.8">
                  <p:embed followColorScheme="full"/>
                </p:oleObj>
              </mc:Choice>
              <mc:Fallback>
                <p:oleObj name="Chart" r:id="rId6" imgW="4884436" imgH="74675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/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03771" y="260449"/>
            <a:ext cx="729662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600" b="1" dirty="0">
                <a:solidFill>
                  <a:srgbClr val="4D4D4D"/>
                </a:solidFill>
              </a:rPr>
              <a:t>Názory na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prioritnú úlohu školstva</a:t>
            </a:r>
            <a:r>
              <a:rPr lang="pl-PL" altLang="sk-SK" sz="1600" b="1" dirty="0">
                <a:solidFill>
                  <a:srgbClr val="4D4D4D"/>
                </a:solidFill>
              </a:rPr>
              <a:t>: 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„</a:t>
            </a:r>
            <a:r>
              <a:rPr lang="pt-BR" altLang="sk-SK" sz="1600" b="1" i="1" dirty="0">
                <a:solidFill>
                  <a:srgbClr val="4D4D4D"/>
                </a:solidFill>
              </a:rPr>
              <a:t>naučiť absolventov kriticky myslieť</a:t>
            </a:r>
            <a:r>
              <a:rPr lang="pl-PL" altLang="sk-SK" sz="1600" b="1" i="1" dirty="0" smtClean="0">
                <a:solidFill>
                  <a:srgbClr val="4D4D4D"/>
                </a:solidFill>
              </a:rPr>
              <a:t>”</a:t>
            </a:r>
            <a:r>
              <a:rPr lang="pl-PL" altLang="sk-SK" sz="1600" b="1" dirty="0" smtClean="0">
                <a:solidFill>
                  <a:srgbClr val="4D4D4D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6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6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/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8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B5660B-5FBC-4D90-90F1-81486FD17875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093" y="1484784"/>
            <a:ext cx="7741257" cy="4681066"/>
          </a:xfrm>
        </p:spPr>
        <p:txBody>
          <a:bodyPr/>
          <a:lstStyle/>
          <a:p>
            <a:pPr marL="0" indent="0" algn="just">
              <a:buNone/>
            </a:pPr>
            <a:endParaRPr lang="sk-SK" altLang="sk-SK" b="1" dirty="0" smtClean="0"/>
          </a:p>
          <a:p>
            <a:pPr algn="just"/>
            <a:r>
              <a:rPr lang="sk-SK" altLang="sk-SK" b="1" dirty="0" smtClean="0"/>
              <a:t>Takmer tri štvrtiny opýtaných (73%) </a:t>
            </a:r>
            <a:r>
              <a:rPr lang="sk-SK" altLang="sk-SK" b="1" dirty="0" smtClean="0"/>
              <a:t>vyjadrili </a:t>
            </a:r>
            <a:r>
              <a:rPr lang="sk-SK" altLang="sk-SK" b="1" dirty="0" smtClean="0"/>
              <a:t>obavy z príchodu migrantov a všeobecne z migrácie na Slovensku. </a:t>
            </a:r>
            <a:r>
              <a:rPr lang="sk-SK" altLang="sk-SK" b="1" dirty="0" smtClean="0"/>
              <a:t>Konkrétne, </a:t>
            </a:r>
            <a:r>
              <a:rPr lang="sk-SK" altLang="sk-SK" b="1" dirty="0" smtClean="0"/>
              <a:t>veľmi sa obáva 30% opýtaných a skôr sa obáva 43% opýtaných. </a:t>
            </a:r>
          </a:p>
          <a:p>
            <a:pPr algn="just"/>
            <a:r>
              <a:rPr lang="sk-SK" altLang="sk-SK" dirty="0" smtClean="0"/>
              <a:t>Naopak, príchodu migrantov a migrácie sa neobáva štvrtina opýtaných (25%). Pričom skôr sa neobáva 20% respondentov a vôbec sa neobáva len 5% opýtaných.</a:t>
            </a:r>
          </a:p>
          <a:p>
            <a:pPr algn="just"/>
            <a:r>
              <a:rPr lang="sk-SK" altLang="sk-SK" dirty="0" smtClean="0"/>
              <a:t>K otázke sa nevedeli vyjadriť 2% opýtaných. </a:t>
            </a:r>
          </a:p>
          <a:p>
            <a:pPr algn="just"/>
            <a:endParaRPr lang="sk-SK" altLang="sk-SK" i="1" dirty="0"/>
          </a:p>
          <a:p>
            <a:pPr algn="just"/>
            <a:r>
              <a:rPr lang="sk-SK" altLang="sk-SK" dirty="0" smtClean="0"/>
              <a:t>Respondenti, ktorí majú obavy z príchodu migrantov a všeobecne z migrácie na Slovensku (v celej vzorke 73</a:t>
            </a:r>
            <a:r>
              <a:rPr lang="sk-SK" altLang="sk-SK" dirty="0" smtClean="0"/>
              <a:t>%, čo predstavuje 737 respondentov) ), </a:t>
            </a:r>
            <a:r>
              <a:rPr lang="sk-SK" altLang="sk-SK" dirty="0" smtClean="0"/>
              <a:t>sa vyjadrili, že </a:t>
            </a:r>
            <a:r>
              <a:rPr lang="sk-SK" altLang="sk-SK" b="1" u="sng" dirty="0" smtClean="0"/>
              <a:t>hlavným</a:t>
            </a:r>
            <a:r>
              <a:rPr lang="sk-SK" altLang="sk-SK" dirty="0" smtClean="0"/>
              <a:t> </a:t>
            </a:r>
            <a:r>
              <a:rPr lang="sk-SK" altLang="sk-SK" b="1" dirty="0" smtClean="0"/>
              <a:t>dôvodom </a:t>
            </a:r>
            <a:r>
              <a:rPr lang="sk-SK" altLang="sk-SK" b="1" dirty="0"/>
              <a:t>ich obáv je to, že migrácia a migranti </a:t>
            </a:r>
            <a:r>
              <a:rPr lang="sk-SK" altLang="sk-SK" b="1" dirty="0" smtClean="0"/>
              <a:t>prinášajú terorizmus. Uviedla to približná polovica respondentov (49%).</a:t>
            </a:r>
            <a:r>
              <a:rPr lang="sk-SK" altLang="sk-SK" dirty="0" smtClean="0"/>
              <a:t> </a:t>
            </a:r>
            <a:r>
              <a:rPr lang="sk-SK" altLang="sk-SK" dirty="0" smtClean="0"/>
              <a:t>Viac ako štvrtina respondentov (27%) za hlavný dôvod svojich obáv označila </a:t>
            </a:r>
            <a:r>
              <a:rPr lang="sk-SK" altLang="sk-SK" dirty="0" smtClean="0"/>
              <a:t>to</a:t>
            </a:r>
            <a:r>
              <a:rPr lang="sk-SK" altLang="sk-SK" dirty="0" smtClean="0"/>
              <a:t>, </a:t>
            </a:r>
            <a:r>
              <a:rPr lang="sk-SK" altLang="sk-SK" dirty="0"/>
              <a:t>že migranti našich ľudí - a najmä tých chudobnejších - oberajú o prácu a sociálne </a:t>
            </a:r>
            <a:r>
              <a:rPr lang="sk-SK" altLang="sk-SK" dirty="0" smtClean="0"/>
              <a:t>zabezpečenie. Takmer </a:t>
            </a:r>
            <a:r>
              <a:rPr lang="sk-SK" altLang="sk-SK" dirty="0" smtClean="0"/>
              <a:t>rovnaký podiel respondentov (24%) za hlavný dôvod obáv označila to, že</a:t>
            </a:r>
            <a:r>
              <a:rPr lang="sk-SK" altLang="sk-SK" dirty="0" smtClean="0"/>
              <a:t> s ich príchodom príde do </a:t>
            </a:r>
            <a:r>
              <a:rPr lang="sk-SK" altLang="sk-SK" dirty="0"/>
              <a:t>našej </a:t>
            </a:r>
            <a:r>
              <a:rPr lang="sk-SK" altLang="sk-SK" dirty="0" smtClean="0"/>
              <a:t>kultúry </a:t>
            </a:r>
            <a:r>
              <a:rPr lang="sk-SK" altLang="sk-SK" dirty="0" smtClean="0"/>
              <a:t>iné </a:t>
            </a:r>
            <a:r>
              <a:rPr lang="sk-SK" altLang="sk-SK" dirty="0" smtClean="0"/>
              <a:t>náboženstvo (24%). </a:t>
            </a:r>
          </a:p>
          <a:p>
            <a:pPr algn="just"/>
            <a:endParaRPr lang="sk-SK" altLang="sk-SK" b="1" dirty="0"/>
          </a:p>
          <a:p>
            <a:pPr algn="just"/>
            <a:endParaRPr lang="sk-SK" altLang="sk-SK" dirty="0"/>
          </a:p>
          <a:p>
            <a:pPr algn="just"/>
            <a:endParaRPr lang="sk-SK" altLang="sk-SK" dirty="0" smtClean="0"/>
          </a:p>
          <a:p>
            <a:pPr marL="0" indent="0" algn="just">
              <a:buNone/>
            </a:pPr>
            <a:endParaRPr lang="sk-SK" altLang="sk-SK" sz="1200" dirty="0" smtClean="0"/>
          </a:p>
          <a:p>
            <a:pPr marL="0" indent="0" algn="just">
              <a:buNone/>
            </a:pPr>
            <a:endParaRPr lang="sk-SK" altLang="sk-SK" sz="1200" dirty="0" smtClean="0"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528" y="278402"/>
            <a:ext cx="882047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457200" lvl="1" indent="0">
              <a:buNone/>
            </a:pPr>
            <a:r>
              <a:rPr lang="sk-SK" sz="2000" b="1" dirty="0" smtClean="0">
                <a:solidFill>
                  <a:srgbClr val="808080"/>
                </a:solidFill>
              </a:rPr>
              <a:t>3.2. Obavy z príchodu migrantov, migrácie na Slovensku všeobecne</a:t>
            </a:r>
            <a:endParaRPr lang="sk-SK" sz="20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96702"/>
              </p:ext>
            </p:extLst>
          </p:nvPr>
        </p:nvGraphicFramePr>
        <p:xfrm>
          <a:off x="555625" y="1196752"/>
          <a:ext cx="82296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5" name="Chart" r:id="rId3" imgW="11765262" imgH="7101864" progId="MSGraph.Chart.8">
                  <p:embed followColorScheme="full"/>
                </p:oleObj>
              </mc:Choice>
              <mc:Fallback>
                <p:oleObj name="Chart" r:id="rId3" imgW="11765262" imgH="710186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196752"/>
                        <a:ext cx="822960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7FA4B-5A34-47D5-83AE-172540F96322}" type="slidenum">
              <a:rPr lang="cs-CZ" altLang="sk-SK" smtClean="0"/>
              <a:pPr>
                <a:defRPr/>
              </a:pPr>
              <a:t>33</a:t>
            </a:fld>
            <a:endParaRPr lang="cs-CZ" altLang="sk-SK"/>
          </a:p>
        </p:txBody>
      </p:sp>
      <p:grpSp>
        <p:nvGrpSpPr>
          <p:cNvPr id="4" name="Skupina 3"/>
          <p:cNvGrpSpPr/>
          <p:nvPr/>
        </p:nvGrpSpPr>
        <p:grpSpPr>
          <a:xfrm>
            <a:off x="6370850" y="1772816"/>
            <a:ext cx="1657534" cy="993972"/>
            <a:chOff x="6585447" y="2204343"/>
            <a:chExt cx="1435023" cy="936625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6585447" y="2204343"/>
              <a:ext cx="1435023" cy="936625"/>
            </a:xfrm>
            <a:prstGeom prst="rightArrow">
              <a:avLst>
                <a:gd name="adj1" fmla="val 50000"/>
                <a:gd name="adj2" fmla="val 46144"/>
              </a:avLst>
            </a:prstGeom>
            <a:solidFill>
              <a:srgbClr val="99330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919010" y="2386408"/>
              <a:ext cx="610915" cy="5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obáva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73%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837003" y="1826894"/>
            <a:ext cx="1502749" cy="1008112"/>
            <a:chOff x="1331639" y="2524616"/>
            <a:chExt cx="1502749" cy="100811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1331639" y="2524616"/>
              <a:ext cx="1502749" cy="1008112"/>
            </a:xfrm>
            <a:prstGeom prst="rightArrow">
              <a:avLst>
                <a:gd name="adj1" fmla="val 50000"/>
                <a:gd name="adj2" fmla="val 46144"/>
              </a:avLst>
            </a:prstGeom>
            <a:solidFill>
              <a:srgbClr val="00330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02919" y="2736025"/>
              <a:ext cx="91884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neobáva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25%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979712" y="6238464"/>
            <a:ext cx="4680520" cy="400110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>
                <a:solidFill>
                  <a:srgbClr val="4D4D4D"/>
                </a:solidFill>
              </a:rPr>
              <a:t>Otázka: 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„</a:t>
            </a:r>
            <a:r>
              <a:rPr lang="sk-SK" sz="1000" i="1" dirty="0">
                <a:solidFill>
                  <a:srgbClr val="4D4D4D"/>
                </a:solidFill>
              </a:rPr>
              <a:t>Do akej miery sa obávate príchodu migrantov a všeobecne migrácie na Slovensku – veľmi sa obávate, skôr sa obávate, skôr sa neobávate alebo vôbec sa neobávate?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“</a:t>
            </a:r>
            <a:endParaRPr lang="sk-SK" altLang="sk-SK" sz="1000" i="1" dirty="0">
              <a:solidFill>
                <a:srgbClr val="4D4D4D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14425" y="260350"/>
            <a:ext cx="7058025" cy="9366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>
                <a:solidFill>
                  <a:srgbClr val="5F5F5F"/>
                </a:solidFill>
              </a:rPr>
              <a:t>Obavy z príchodu migrantov, </a:t>
            </a:r>
            <a:r>
              <a:rPr lang="pl-PL" altLang="sk-SK" sz="1800" b="1" dirty="0" smtClean="0">
                <a:solidFill>
                  <a:srgbClr val="5F5F5F"/>
                </a:solidFill>
              </a:rPr>
              <a:t>migrácie na Slovensku všeobecne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sk-SK" sz="1600" dirty="0" smtClean="0">
                <a:solidFill>
                  <a:srgbClr val="4D4D4D"/>
                </a:solidFill>
              </a:rPr>
              <a:t>% </a:t>
            </a:r>
            <a:r>
              <a:rPr lang="sk-SK" altLang="sk-SK" sz="1600" dirty="0" smtClean="0">
                <a:solidFill>
                  <a:srgbClr val="4D4D4D"/>
                </a:solidFill>
              </a:rPr>
              <a:t> </a:t>
            </a:r>
            <a:r>
              <a:rPr lang="sk-SK" altLang="sk-SK" sz="1600" dirty="0">
                <a:solidFill>
                  <a:srgbClr val="4D4D4D"/>
                </a:solidFill>
              </a:rPr>
              <a:t>všetkých respondentov; </a:t>
            </a:r>
            <a:r>
              <a:rPr lang="sk-SK" altLang="sk-SK" sz="1600" dirty="0" smtClean="0">
                <a:solidFill>
                  <a:srgbClr val="4D4D4D"/>
                </a:solidFill>
              </a:rPr>
              <a:t>november 2017; </a:t>
            </a:r>
            <a:r>
              <a:rPr lang="sk-SK" altLang="sk-SK" sz="1600" dirty="0">
                <a:solidFill>
                  <a:srgbClr val="4D4D4D"/>
                </a:solidFill>
              </a:rPr>
              <a:t>báza: </a:t>
            </a:r>
            <a:r>
              <a:rPr lang="sk-SK" altLang="sk-SK" sz="1600" dirty="0" smtClean="0">
                <a:solidFill>
                  <a:srgbClr val="4D4D4D"/>
                </a:solidFill>
              </a:rPr>
              <a:t>1 017 respondentov</a:t>
            </a:r>
            <a:endParaRPr lang="sk-SK" altLang="sk-SK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737E1C-86E7-42B5-8469-DAC20A842FF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27651" name="Object 7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902642"/>
              </p:ext>
            </p:extLst>
          </p:nvPr>
        </p:nvGraphicFramePr>
        <p:xfrm>
          <a:off x="306388" y="914400"/>
          <a:ext cx="8658225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48" name="Chart" r:id="rId4" imgW="11376703" imgH="7566696" progId="MSGraph.Chart.8">
                  <p:embed followColorScheme="full"/>
                </p:oleObj>
              </mc:Choice>
              <mc:Fallback>
                <p:oleObj name="Chart" r:id="rId4" imgW="11376703" imgH="756669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14400"/>
                        <a:ext cx="8658225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45632" y="6613819"/>
            <a:ext cx="1871662" cy="23177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%, N = </a:t>
            </a:r>
            <a:r>
              <a:rPr lang="sk-SK" altLang="sk-SK" sz="9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1017, </a:t>
            </a:r>
            <a:r>
              <a:rPr lang="sk-SK" altLang="sk-SK" sz="900" i="1" dirty="0">
                <a:solidFill>
                  <a:srgbClr val="000000"/>
                </a:solidFill>
                <a:latin typeface="Arial" panose="020B0604020202020204" pitchFamily="34" charset="0"/>
              </a:rPr>
              <a:t>celá vzorka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62479" y="143229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pohlavie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00012" y="2134753"/>
            <a:ext cx="611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vek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5973" y="28529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vzdelanie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899275" y="1363663"/>
            <a:ext cx="0" cy="523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7660" name="Object 7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7465"/>
              </p:ext>
            </p:extLst>
          </p:nvPr>
        </p:nvGraphicFramePr>
        <p:xfrm>
          <a:off x="5292725" y="1050925"/>
          <a:ext cx="36957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49" name="Chart" r:id="rId6" imgW="4884436" imgH="7467552" progId="MSGraph.Chart.8">
                  <p:embed followColorScheme="full"/>
                </p:oleObj>
              </mc:Choice>
              <mc:Fallback>
                <p:oleObj name="Chart" r:id="rId6" imgW="4884436" imgH="74675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50925"/>
                        <a:ext cx="36957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8494713" y="2833688"/>
            <a:ext cx="433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" tIns="6350" rIns="6350" bIns="6350" anchor="b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fontAlgn="b" hangingPunct="1">
              <a:spcBef>
                <a:spcPct val="0"/>
              </a:spcBef>
              <a:buClrTx/>
              <a:buFontTx/>
              <a:buNone/>
            </a:pPr>
            <a:endParaRPr lang="sk-SK" altLang="sk-SK" sz="800" i="1">
              <a:solidFill>
                <a:srgbClr val="7F7F7F"/>
              </a:solidFill>
              <a:latin typeface="Arial Narrow CE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79125" y="3409336"/>
            <a:ext cx="827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národnosť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27666" name="Rectangle 20"/>
          <p:cNvSpPr>
            <a:spLocks noChangeArrowheads="1"/>
          </p:cNvSpPr>
          <p:nvPr/>
        </p:nvSpPr>
        <p:spPr bwMode="auto">
          <a:xfrm>
            <a:off x="62479" y="1150666"/>
            <a:ext cx="933451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CELÁ VZORKA</a:t>
            </a:r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128017" y="135909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0" name="Line 314"/>
          <p:cNvSpPr>
            <a:spLocks noChangeShapeType="1"/>
          </p:cNvSpPr>
          <p:nvPr/>
        </p:nvSpPr>
        <p:spPr bwMode="auto">
          <a:xfrm>
            <a:off x="128017" y="1671312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1" name="Line 315"/>
          <p:cNvSpPr>
            <a:spLocks noChangeShapeType="1"/>
          </p:cNvSpPr>
          <p:nvPr/>
        </p:nvSpPr>
        <p:spPr bwMode="auto">
          <a:xfrm>
            <a:off x="128016" y="2636912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2" name="Line 316"/>
          <p:cNvSpPr>
            <a:spLocks noChangeShapeType="1"/>
          </p:cNvSpPr>
          <p:nvPr/>
        </p:nvSpPr>
        <p:spPr bwMode="auto">
          <a:xfrm>
            <a:off x="128017" y="3284984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3" name="Line 317"/>
          <p:cNvSpPr>
            <a:spLocks noChangeShapeType="1"/>
          </p:cNvSpPr>
          <p:nvPr/>
        </p:nvSpPr>
        <p:spPr bwMode="auto">
          <a:xfrm>
            <a:off x="128017" y="3746528"/>
            <a:ext cx="4371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7674" name="Line 318"/>
          <p:cNvSpPr>
            <a:spLocks noChangeShapeType="1"/>
          </p:cNvSpPr>
          <p:nvPr/>
        </p:nvSpPr>
        <p:spPr bwMode="auto">
          <a:xfrm>
            <a:off x="128016" y="5209536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4788024" y="1380891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4719200" y="3821335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4778693" y="5226310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75973" y="4509120"/>
            <a:ext cx="887413" cy="2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zamestnanie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5973" y="5373216"/>
            <a:ext cx="800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členov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4788024" y="2758374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736574" y="4210778"/>
            <a:ext cx="963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 smtClean="0">
                <a:solidFill>
                  <a:srgbClr val="808080"/>
                </a:solidFill>
              </a:rPr>
              <a:t>kraj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4660773" y="1597006"/>
            <a:ext cx="8874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čistý mesačný príjem domácnosti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716016" y="2858165"/>
            <a:ext cx="8001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počet obyvateľov obce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graphicFrame>
        <p:nvGraphicFramePr>
          <p:cNvPr id="45" name="Group 278"/>
          <p:cNvGraphicFramePr>
            <a:graphicFrameLocks noGrp="1"/>
          </p:cNvGraphicFramePr>
          <p:nvPr>
            <p:extLst/>
          </p:nvPr>
        </p:nvGraphicFramePr>
        <p:xfrm>
          <a:off x="4149673" y="1183791"/>
          <a:ext cx="327471" cy="5446358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043608" y="260449"/>
            <a:ext cx="693658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sk-SK" sz="1800" b="1" dirty="0">
                <a:solidFill>
                  <a:srgbClr val="4D4D4D"/>
                </a:solidFill>
              </a:rPr>
              <a:t>Obavy z príchodu migrantov, migrácie na Slovensku všeobecne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 smtClean="0">
                <a:solidFill>
                  <a:srgbClr val="4D4D4D"/>
                </a:solidFill>
              </a:rPr>
              <a:t>podľa </a:t>
            </a:r>
            <a:r>
              <a:rPr lang="sk-SK" altLang="sk-SK" sz="1800" b="1" dirty="0">
                <a:solidFill>
                  <a:srgbClr val="4D4D4D"/>
                </a:solidFill>
              </a:rPr>
              <a:t>sociálno-demografických charakteristík respondentov</a:t>
            </a:r>
          </a:p>
        </p:txBody>
      </p:sp>
      <p:sp>
        <p:nvSpPr>
          <p:cNvPr id="38" name="Line 318"/>
          <p:cNvSpPr>
            <a:spLocks noChangeShapeType="1"/>
          </p:cNvSpPr>
          <p:nvPr/>
        </p:nvSpPr>
        <p:spPr bwMode="auto">
          <a:xfrm>
            <a:off x="179512" y="6021288"/>
            <a:ext cx="4371976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131183" y="6048375"/>
            <a:ext cx="833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rodinný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stav</a:t>
            </a:r>
            <a:endParaRPr lang="sk-SK" altLang="sk-SK" sz="1000" b="1" dirty="0">
              <a:solidFill>
                <a:srgbClr val="808080"/>
              </a:solidFill>
              <a:latin typeface="Arial Narrow CE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4807688" y="5926432"/>
            <a:ext cx="4355976" cy="289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695516" y="5432811"/>
            <a:ext cx="809625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internetu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695515" y="6015406"/>
            <a:ext cx="809625" cy="5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000" b="1" dirty="0">
                <a:solidFill>
                  <a:srgbClr val="808080"/>
                </a:solidFill>
              </a:rPr>
              <a:t>používanie </a:t>
            </a:r>
            <a:r>
              <a:rPr lang="sk-SK" altLang="sk-SK" sz="1000" b="1" dirty="0" smtClean="0">
                <a:solidFill>
                  <a:srgbClr val="808080"/>
                </a:solidFill>
              </a:rPr>
              <a:t>sociálnych sietí</a:t>
            </a:r>
            <a:endParaRPr lang="sk-SK" altLang="sk-SK" sz="1000" b="1" dirty="0">
              <a:solidFill>
                <a:srgbClr val="808080"/>
              </a:solidFill>
            </a:endParaRPr>
          </a:p>
        </p:txBody>
      </p:sp>
      <p:graphicFrame>
        <p:nvGraphicFramePr>
          <p:cNvPr id="50" name="Group 278"/>
          <p:cNvGraphicFramePr>
            <a:graphicFrameLocks noGrp="1"/>
          </p:cNvGraphicFramePr>
          <p:nvPr>
            <p:extLst/>
          </p:nvPr>
        </p:nvGraphicFramePr>
        <p:xfrm>
          <a:off x="8711406" y="1194361"/>
          <a:ext cx="327471" cy="5419451"/>
        </p:xfrm>
        <a:graphic>
          <a:graphicData uri="http://schemas.openxmlformats.org/drawingml/2006/table">
            <a:tbl>
              <a:tblPr/>
              <a:tblGrid>
                <a:gridCol w="327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482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sk-SK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  <a:endParaRPr kumimoji="0" lang="sk-SK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22610"/>
              </p:ext>
            </p:extLst>
          </p:nvPr>
        </p:nvGraphicFramePr>
        <p:xfrm>
          <a:off x="2267445" y="1481162"/>
          <a:ext cx="7777163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38" name="Chart" r:id="rId3" imgW="10248844" imgH="6294024" progId="MSGraph.Chart.8">
                  <p:embed/>
                </p:oleObj>
              </mc:Choice>
              <mc:Fallback>
                <p:oleObj name="Chart" r:id="rId3" imgW="10248844" imgH="6294024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445" y="1481162"/>
                        <a:ext cx="7777163" cy="475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>
          <a:xfrm>
            <a:off x="7513638" y="6523434"/>
            <a:ext cx="1630362" cy="333375"/>
          </a:xfrm>
        </p:spPr>
        <p:txBody>
          <a:bodyPr/>
          <a:lstStyle/>
          <a:p>
            <a:pPr>
              <a:defRPr/>
            </a:pPr>
            <a:fld id="{24F7FA4B-5A34-47D5-83AE-172540F96322}" type="slidenum">
              <a:rPr lang="cs-CZ" altLang="sk-SK" smtClean="0"/>
              <a:pPr>
                <a:defRPr/>
              </a:pPr>
              <a:t>35</a:t>
            </a:fld>
            <a:endParaRPr lang="cs-CZ" altLang="sk-SK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51720" y="6277213"/>
            <a:ext cx="5832648" cy="246221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>
                <a:solidFill>
                  <a:srgbClr val="4D4D4D"/>
                </a:solidFill>
              </a:rPr>
              <a:t>Otázka: „Čoho sa najviac obávate v súvislosti s príchodom migrantov na Slovensko? Len jedna odpoveď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!“</a:t>
            </a:r>
            <a:endParaRPr lang="sk-SK" altLang="sk-SK" sz="1000" i="1" dirty="0">
              <a:solidFill>
                <a:srgbClr val="4D4D4D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5577" y="188640"/>
            <a:ext cx="7416824" cy="89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 smtClean="0">
                <a:solidFill>
                  <a:srgbClr val="5F5F5F"/>
                </a:solidFill>
              </a:rPr>
              <a:t>Dôvody obáv z príchodu migrantov na Slovensko</a:t>
            </a:r>
            <a:endParaRPr lang="sk-SK" altLang="sk-SK" sz="1800" b="1" dirty="0">
              <a:solidFill>
                <a:srgbClr val="5F5F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dirty="0">
                <a:solidFill>
                  <a:srgbClr val="4D4D4D"/>
                </a:solidFill>
              </a:rPr>
              <a:t>% </a:t>
            </a:r>
            <a:r>
              <a:rPr lang="sk-SK" altLang="sk-SK" dirty="0" smtClean="0">
                <a:solidFill>
                  <a:srgbClr val="4D4D4D"/>
                </a:solidFill>
              </a:rPr>
              <a:t>respondentov</a:t>
            </a:r>
            <a:r>
              <a:rPr lang="sk-SK" altLang="sk-SK" dirty="0">
                <a:solidFill>
                  <a:srgbClr val="4D4D4D"/>
                </a:solidFill>
              </a:rPr>
              <a:t>, </a:t>
            </a:r>
            <a:r>
              <a:rPr lang="sk-SK" altLang="sk-SK" dirty="0" smtClean="0">
                <a:solidFill>
                  <a:srgbClr val="4D4D4D"/>
                </a:solidFill>
              </a:rPr>
              <a:t>ktorí sa obávajú príchodu migrantov a všeobecne migrácie na Slovensko; november 2017</a:t>
            </a:r>
            <a:endParaRPr lang="sk-SK" altLang="sk-SK" dirty="0">
              <a:solidFill>
                <a:srgbClr val="4D4D4D"/>
              </a:solidFill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2627784" y="1700808"/>
            <a:ext cx="5760640" cy="8640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9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09171"/>
              </p:ext>
            </p:extLst>
          </p:nvPr>
        </p:nvGraphicFramePr>
        <p:xfrm>
          <a:off x="-492993" y="620688"/>
          <a:ext cx="3552825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39" name="Chart" r:id="rId5" imgW="11277510" imgH="7772328" progId="MSGraph.Chart.8">
                  <p:embed followColorScheme="full"/>
                </p:oleObj>
              </mc:Choice>
              <mc:Fallback>
                <p:oleObj name="Chart" r:id="rId5" imgW="11277510" imgH="77723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2993" y="620688"/>
                        <a:ext cx="3552825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ahnutá šípka nadol 9"/>
          <p:cNvSpPr/>
          <p:nvPr/>
        </p:nvSpPr>
        <p:spPr bwMode="auto">
          <a:xfrm>
            <a:off x="1898059" y="1052736"/>
            <a:ext cx="1089765" cy="403921"/>
          </a:xfrm>
          <a:prstGeom prst="curvedDownArrow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</a:pPr>
            <a:endParaRPr kumimoji="0" lang="sk-SK" sz="1800" b="0" i="0" u="none" strike="noStrike" cap="none" normalizeH="0" baseline="0">
              <a:ln>
                <a:solidFill>
                  <a:srgbClr val="FF6600"/>
                </a:solidFill>
              </a:ln>
              <a:solidFill>
                <a:srgbClr val="FF6600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35365" y="3028890"/>
            <a:ext cx="84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i="1" dirty="0" smtClean="0"/>
              <a:t>celá vzorka (N=1 017)</a:t>
            </a:r>
            <a:endParaRPr lang="sk-SK" sz="1000" i="1" dirty="0"/>
          </a:p>
        </p:txBody>
      </p:sp>
    </p:spTree>
    <p:extLst>
      <p:ext uri="{BB962C8B-B14F-4D97-AF65-F5344CB8AC3E}">
        <p14:creationId xmlns:p14="http://schemas.microsoft.com/office/powerpoint/2010/main" val="22762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39"/>
          <p:cNvSpPr txBox="1">
            <a:spLocks noGrp="1" noChangeArrowheads="1"/>
          </p:cNvSpPr>
          <p:nvPr/>
        </p:nvSpPr>
        <p:spPr bwMode="auto">
          <a:xfrm>
            <a:off x="7513638" y="6551613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828974F-2FFF-403B-8356-1310CDEA35D5}" type="slidenum">
              <a:rPr lang="cs-CZ" altLang="sk-SK" sz="1200">
                <a:solidFill>
                  <a:schemeClr val="bg2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sk-SK" sz="1200">
              <a:solidFill>
                <a:schemeClr val="bg2"/>
              </a:solidFill>
            </a:endParaRPr>
          </a:p>
        </p:txBody>
      </p:sp>
      <p:sp>
        <p:nvSpPr>
          <p:cNvPr id="236547" name="Zástupný symbol dátumu 3"/>
          <p:cNvSpPr txBox="1">
            <a:spLocks noGrp="1"/>
          </p:cNvSpPr>
          <p:nvPr/>
        </p:nvSpPr>
        <p:spPr bwMode="auto">
          <a:xfrm>
            <a:off x="0" y="6597650"/>
            <a:ext cx="3035300" cy="260350"/>
          </a:xfrm>
          <a:prstGeom prst="rect">
            <a:avLst/>
          </a:prstGeom>
          <a:solidFill>
            <a:srgbClr val="FFFF99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sk-SK" sz="1200" b="1">
                <a:solidFill>
                  <a:schemeClr val="bg2"/>
                </a:solidFill>
                <a:latin typeface="Arial" panose="020B0604020202020204" pitchFamily="34" charset="0"/>
              </a:rPr>
              <a:t>FOCUS, Marketing </a:t>
            </a:r>
            <a:r>
              <a:rPr lang="en-US" altLang="sk-SK" sz="1200" b="1">
                <a:solidFill>
                  <a:schemeClr val="bg2"/>
                </a:solidFill>
                <a:latin typeface="Arial" panose="020B0604020202020204" pitchFamily="34" charset="0"/>
              </a:rPr>
              <a:t>&amp; Social Research</a:t>
            </a:r>
            <a:endParaRPr lang="cs-CZ" altLang="sk-SK" sz="12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6548" name="Zástupný symbol čísla snímky 4"/>
          <p:cNvSpPr txBox="1">
            <a:spLocks noGrp="1"/>
          </p:cNvSpPr>
          <p:nvPr/>
        </p:nvSpPr>
        <p:spPr bwMode="auto">
          <a:xfrm>
            <a:off x="687705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B00560D-B1A9-444A-872B-487C466E9702}" type="slidenum">
              <a:rPr lang="cs-CZ" altLang="sk-SK" sz="1800">
                <a:solidFill>
                  <a:schemeClr val="bg2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sk-SK" sz="1800">
              <a:solidFill>
                <a:schemeClr val="bg2"/>
              </a:solidFill>
            </a:endParaRPr>
          </a:p>
        </p:txBody>
      </p:sp>
      <p:sp>
        <p:nvSpPr>
          <p:cNvPr id="2365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sk-SK" altLang="sk-SK"/>
          </a:p>
        </p:txBody>
      </p:sp>
      <p:grpSp>
        <p:nvGrpSpPr>
          <p:cNvPr id="236550" name="Group 6"/>
          <p:cNvGrpSpPr>
            <a:grpSpLocks/>
          </p:cNvGrpSpPr>
          <p:nvPr/>
        </p:nvGrpSpPr>
        <p:grpSpPr bwMode="auto">
          <a:xfrm>
            <a:off x="12700" y="-9525"/>
            <a:ext cx="9142413" cy="6958013"/>
            <a:chOff x="25" y="0"/>
            <a:chExt cx="5759" cy="4383"/>
          </a:xfrm>
        </p:grpSpPr>
        <p:pic>
          <p:nvPicPr>
            <p:cNvPr id="236551" name="Picture 3" descr="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0"/>
              <a:ext cx="5759" cy="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704" name="Text Box 8"/>
            <p:cNvSpPr txBox="1">
              <a:spLocks noChangeArrowheads="1"/>
            </p:cNvSpPr>
            <p:nvPr/>
          </p:nvSpPr>
          <p:spPr bwMode="auto">
            <a:xfrm>
              <a:off x="2108" y="2692"/>
              <a:ext cx="3674" cy="1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endParaRPr lang="sk-SK" altLang="sk-SK" sz="1400" b="1" dirty="0">
                <a:solidFill>
                  <a:schemeClr val="bg2"/>
                </a:solidFill>
              </a:endParaRP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r>
                <a:rPr lang="sk-SK" altLang="sk-SK" sz="1400" b="1" dirty="0">
                  <a:solidFill>
                    <a:schemeClr val="bg2"/>
                  </a:solidFill>
                </a:rPr>
                <a:t>			FOCUS, Marketing and </a:t>
              </a:r>
              <a:r>
                <a:rPr lang="sk-SK" altLang="sk-SK" sz="1400" b="1" dirty="0" err="1">
                  <a:solidFill>
                    <a:schemeClr val="bg2"/>
                  </a:solidFill>
                </a:rPr>
                <a:t>Social</a:t>
              </a:r>
              <a:r>
                <a:rPr lang="sk-SK" altLang="sk-SK" sz="1400" b="1" dirty="0">
                  <a:solidFill>
                    <a:schemeClr val="bg2"/>
                  </a:solidFill>
                </a:rPr>
                <a:t> </a:t>
              </a:r>
              <a:r>
                <a:rPr lang="sk-SK" altLang="sk-SK" sz="1400" b="1" dirty="0" err="1">
                  <a:solidFill>
                    <a:schemeClr val="bg2"/>
                  </a:solidFill>
                </a:rPr>
                <a:t>Research</a:t>
              </a:r>
              <a:endParaRPr lang="sk-SK" altLang="sk-SK" sz="1400" b="1" dirty="0">
                <a:solidFill>
                  <a:schemeClr val="bg2"/>
                </a:solidFill>
              </a:endParaRP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r>
                <a:rPr lang="sk-SK" altLang="sk-SK" sz="1400" b="1" dirty="0">
                  <a:solidFill>
                    <a:schemeClr val="bg2"/>
                  </a:solidFill>
                </a:rPr>
                <a:t>			Sládkovičova 4, P.O. Box 293</a:t>
              </a: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r>
                <a:rPr lang="sk-SK" altLang="sk-SK" sz="1400" b="1" dirty="0">
                  <a:solidFill>
                    <a:schemeClr val="bg2"/>
                  </a:solidFill>
                </a:rPr>
                <a:t>		</a:t>
              </a:r>
              <a:r>
                <a:rPr lang="sk-SK" altLang="sk-SK" sz="1400" b="1">
                  <a:solidFill>
                    <a:schemeClr val="bg2"/>
                  </a:solidFill>
                </a:rPr>
                <a:t>	810 00 </a:t>
              </a:r>
              <a:r>
                <a:rPr lang="sk-SK" altLang="sk-SK" sz="1400" b="1" dirty="0">
                  <a:solidFill>
                    <a:schemeClr val="bg2"/>
                  </a:solidFill>
                </a:rPr>
                <a:t>Bratislava 1</a:t>
              </a: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r>
                <a:rPr lang="sk-SK" altLang="sk-SK" sz="1400" b="1" dirty="0">
                  <a:solidFill>
                    <a:schemeClr val="bg2"/>
                  </a:solidFill>
                </a:rPr>
                <a:t>			Slovenská republika</a:t>
              </a: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r>
                <a:rPr lang="sk-SK" altLang="sk-SK" sz="1400" b="1" dirty="0">
                  <a:solidFill>
                    <a:schemeClr val="bg2"/>
                  </a:solidFill>
                </a:rPr>
                <a:t>			Tel.: +421 2 529 31 366 </a:t>
              </a: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r>
                <a:rPr lang="sk-SK" altLang="sk-SK" sz="1400" b="1" dirty="0">
                  <a:solidFill>
                    <a:schemeClr val="bg2"/>
                  </a:solidFill>
                </a:rPr>
                <a:t>			Fax: +421 2 529 31 378 </a:t>
              </a: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r>
                <a:rPr lang="sk-SK" altLang="sk-SK" sz="1400" b="1" dirty="0">
                  <a:solidFill>
                    <a:schemeClr val="bg2"/>
                  </a:solidFill>
                </a:rPr>
                <a:t>			E-mail: info@focus-research.sk</a:t>
              </a: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r>
                <a:rPr lang="sk-SK" altLang="sk-SK" sz="1400" b="1" dirty="0">
                  <a:solidFill>
                    <a:schemeClr val="bg2"/>
                  </a:solidFill>
                </a:rPr>
                <a:t>			www.focus-research.sk</a:t>
              </a:r>
            </a:p>
            <a:p>
              <a:pPr>
                <a:spcBef>
                  <a:spcPct val="20000"/>
                </a:spcBef>
                <a:buFont typeface="Wingdings 2" panose="05020102010507070707" pitchFamily="18" charset="2"/>
                <a:buNone/>
                <a:defRPr/>
              </a:pPr>
              <a:endParaRPr lang="sk-SK" altLang="sk-SK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692603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9"/>
          <p:cNvSpPr txBox="1">
            <a:spLocks noGrp="1" noChangeArrowheads="1"/>
          </p:cNvSpPr>
          <p:nvPr/>
        </p:nvSpPr>
        <p:spPr bwMode="auto">
          <a:xfrm>
            <a:off x="7513638" y="6525344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72F06E-72CA-4169-A1B3-51581233E31E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sk-SK" sz="1200">
              <a:solidFill>
                <a:schemeClr val="bg2"/>
              </a:solidFill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75" y="2336800"/>
            <a:ext cx="7532688" cy="3836988"/>
          </a:xfrm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55650" y="1138238"/>
            <a:ext cx="77041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tabLst>
                <a:tab pos="809625" algn="l"/>
              </a:tabLst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tabLst>
                <a:tab pos="809625" algn="l"/>
              </a:tabLs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tabLst>
                <a:tab pos="809625" algn="l"/>
              </a:tabLs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tabLst>
                <a:tab pos="809625" algn="l"/>
              </a:tabLs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tabLst>
                <a:tab pos="809625" algn="l"/>
              </a:tabLs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tabLst>
                <a:tab pos="809625" algn="l"/>
              </a:tabLs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tabLst>
                <a:tab pos="809625" algn="l"/>
              </a:tabLs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tabLst>
                <a:tab pos="809625" algn="l"/>
              </a:tabLs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tabLst>
                <a:tab pos="809625" algn="l"/>
              </a:tabLst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just">
              <a:buClrTx/>
              <a:buFont typeface="Wingdings 2" panose="05020102010507070707" pitchFamily="18" charset="2"/>
              <a:buNone/>
            </a:pPr>
            <a:r>
              <a:rPr lang="sk-SK" altLang="ko-KR" sz="1300"/>
              <a:t>Veľkosť výberovej vzorky umožňuje zovšeobecniť základné výsledky prieskumu (prvostupňové údaje) na populáciu SR vo veku od 18 rokov s maximálnou odchýlkou ±3,1%. </a:t>
            </a:r>
          </a:p>
          <a:p>
            <a:pPr algn="just">
              <a:buClrTx/>
              <a:buFont typeface="Wingdings 2" panose="05020102010507070707" pitchFamily="18" charset="2"/>
              <a:buNone/>
            </a:pPr>
            <a:r>
              <a:rPr lang="sk-SK" altLang="ko-KR" sz="1300"/>
              <a:t>Zistené výsledky prezentované v tejto správe sú štatistické odhady, ktorých presnosť závisí od veľkosti vzorky/ subvzorky a od zisteného percentuálneho zastúpenia daného javu v tejto vzorke/ subvzorke. V nasledujúcej tabuľke uvádzame hodnoty štatistickej chyby pri 95% hladine významnosti.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84213" y="476250"/>
            <a:ext cx="4824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ClrTx/>
              <a:buFont typeface="Wingdings 2" panose="05020102010507070707" pitchFamily="18" charset="2"/>
              <a:buNone/>
            </a:pPr>
            <a:r>
              <a:rPr lang="sk-SK" altLang="sk-SK" sz="2000" b="1" dirty="0">
                <a:solidFill>
                  <a:srgbClr val="5F5F5F"/>
                </a:solidFill>
                <a:latin typeface="Calibri" panose="020F0502020204030204" pitchFamily="34" charset="0"/>
              </a:rPr>
              <a:t>Štatistická odchýlka</a:t>
            </a:r>
          </a:p>
        </p:txBody>
      </p:sp>
    </p:spTree>
    <p:extLst>
      <p:ext uri="{BB962C8B-B14F-4D97-AF65-F5344CB8AC3E}">
        <p14:creationId xmlns:p14="http://schemas.microsoft.com/office/powerpoint/2010/main" val="32551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9"/>
          <p:cNvSpPr txBox="1">
            <a:spLocks noGrp="1" noChangeArrowheads="1"/>
          </p:cNvSpPr>
          <p:nvPr/>
        </p:nvSpPr>
        <p:spPr bwMode="auto">
          <a:xfrm>
            <a:off x="7513638" y="6525344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F89234D-0749-4B0B-BD04-1DA4C8F389C7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graphicFrame>
        <p:nvGraphicFramePr>
          <p:cNvPr id="123263" name="Group 3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93784"/>
              </p:ext>
            </p:extLst>
          </p:nvPr>
        </p:nvGraphicFramePr>
        <p:xfrm>
          <a:off x="395288" y="1628775"/>
          <a:ext cx="2560637" cy="665162"/>
        </p:xfrm>
        <a:graphic>
          <a:graphicData uri="http://schemas.openxmlformats.org/drawingml/2006/table">
            <a:tbl>
              <a:tblPr/>
              <a:tblGrid>
                <a:gridCol w="2136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5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POHLAVIE</a:t>
                      </a:r>
                    </a:p>
                  </a:txBody>
                  <a:tcPr marL="36000" marR="10800" marT="36025" marB="3602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 %</a:t>
                      </a:r>
                    </a:p>
                  </a:txBody>
                  <a:tcPr marL="36000" marR="10800" marT="36025" marB="3602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556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muži</a:t>
                      </a:r>
                    </a:p>
                  </a:txBody>
                  <a:tcPr marL="36000" marR="10800" marT="36025" marB="3602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48,4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556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ženy</a:t>
                      </a:r>
                    </a:p>
                  </a:txBody>
                  <a:tcPr marL="36000" marR="10800" marT="36025" marB="3602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51,6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3155" name="Group 2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36586"/>
              </p:ext>
            </p:extLst>
          </p:nvPr>
        </p:nvGraphicFramePr>
        <p:xfrm>
          <a:off x="395288" y="4581525"/>
          <a:ext cx="2603500" cy="1160097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868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VZDELANIE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 %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613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základné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13,8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stredoškolské bez maturity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27,6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836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stredoškolské s maturitou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37,5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vysokoškolské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21,1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231" name="Group 3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45215"/>
              </p:ext>
            </p:extLst>
          </p:nvPr>
        </p:nvGraphicFramePr>
        <p:xfrm>
          <a:off x="6227763" y="4221163"/>
          <a:ext cx="2590800" cy="1541746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37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VEĽKOSŤ OBCE</a:t>
                      </a:r>
                    </a:p>
                  </a:txBody>
                  <a:tcPr marL="36000" marR="10800" marT="35955" marB="3595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 %</a:t>
                      </a:r>
                    </a:p>
                  </a:txBody>
                  <a:tcPr marL="36000" marR="10800" marT="35955" marB="3595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menej ako 2 tisíc obyvateľov</a:t>
                      </a:r>
                    </a:p>
                  </a:txBody>
                  <a:tcPr marL="36000" marR="10800" marT="35955" marB="3595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30,0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– 5 tisíc obyvateľov</a:t>
                      </a:r>
                    </a:p>
                  </a:txBody>
                  <a:tcPr marL="36000" marR="10800" marT="35955" marB="3595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15,2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– 20 </a:t>
                      </a: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tisíc obyvateľov</a:t>
                      </a:r>
                    </a:p>
                  </a:txBody>
                  <a:tcPr marL="36000" marR="10800" marT="35955" marB="3595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15,9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– 50 </a:t>
                      </a: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tisíc obyvateľov</a:t>
                      </a:r>
                    </a:p>
                  </a:txBody>
                  <a:tcPr marL="36000" marR="10800" marT="35955" marB="3595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16,0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– 100 </a:t>
                      </a: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tisíc obyvateľov</a:t>
                      </a:r>
                    </a:p>
                  </a:txBody>
                  <a:tcPr marL="36000" marR="10800" marT="35955" marB="3595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10,2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nad 100 </a:t>
                      </a: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tisíc obyvateľov</a:t>
                      </a:r>
                    </a:p>
                  </a:txBody>
                  <a:tcPr marL="36000" marR="10800" marT="35955" marB="3595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12,6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3154" name="Group 2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38843"/>
              </p:ext>
            </p:extLst>
          </p:nvPr>
        </p:nvGraphicFramePr>
        <p:xfrm>
          <a:off x="395288" y="2636838"/>
          <a:ext cx="2603500" cy="1585911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94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VEK</a:t>
                      </a:r>
                    </a:p>
                  </a:txBody>
                  <a:tcPr marL="36000" marR="10800" marT="36008" marB="360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 %</a:t>
                      </a:r>
                    </a:p>
                  </a:txBody>
                  <a:tcPr marL="36000" marR="10800" marT="36008" marB="360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707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 – 24 rokov</a:t>
                      </a:r>
                    </a:p>
                  </a:txBody>
                  <a:tcPr marL="36000" marR="10800" marT="36008" marB="360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10,3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451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 – 34 rokov</a:t>
                      </a:r>
                    </a:p>
                  </a:txBody>
                  <a:tcPr marL="36000" marR="10800" marT="36008" marB="360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18,9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451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 – 44 rokov</a:t>
                      </a:r>
                    </a:p>
                  </a:txBody>
                  <a:tcPr marL="36000" marR="10800" marT="36008" marB="360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19,8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451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 – 54 rokov</a:t>
                      </a:r>
                    </a:p>
                  </a:txBody>
                  <a:tcPr marL="36000" marR="10800" marT="36008" marB="360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16,2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451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55 – 64 rokov</a:t>
                      </a:r>
                    </a:p>
                  </a:txBody>
                  <a:tcPr marL="36000" marR="10800" marT="36008" marB="360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16,4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451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65 a viac rokov</a:t>
                      </a:r>
                    </a:p>
                  </a:txBody>
                  <a:tcPr marL="36000" marR="10800" marT="36008" marB="360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18,4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3232" name="Group 3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01766"/>
              </p:ext>
            </p:extLst>
          </p:nvPr>
        </p:nvGraphicFramePr>
        <p:xfrm>
          <a:off x="6211888" y="1628775"/>
          <a:ext cx="2603500" cy="2001834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6402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 %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42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Bratislavský 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11,9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42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Trnavský 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10,6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42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Trenčiansky 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11,2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42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Nitriansky 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12,9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42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Žilinský 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12,5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42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Banskobystrický 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12,0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42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Prešovský 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14,5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429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Košický kraj</a:t>
                      </a:r>
                    </a:p>
                  </a:txBody>
                  <a:tcPr marL="36000" marR="10800" marT="36005" marB="3600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14,5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337" name="Rectangle 2"/>
          <p:cNvSpPr>
            <a:spLocks noChangeArrowheads="1"/>
          </p:cNvSpPr>
          <p:nvPr/>
        </p:nvSpPr>
        <p:spPr bwMode="auto">
          <a:xfrm>
            <a:off x="611560" y="443455"/>
            <a:ext cx="6481762" cy="5762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sk-SK" sz="2400" b="1" dirty="0">
                <a:solidFill>
                  <a:srgbClr val="5F5F5F"/>
                </a:solidFill>
                <a:latin typeface="Calibri" panose="020F0502020204030204" pitchFamily="34" charset="0"/>
                <a:ea typeface="+mj-ea"/>
                <a:cs typeface="+mj-cs"/>
              </a:rPr>
              <a:t>PROFIL</a:t>
            </a:r>
            <a:r>
              <a:rPr lang="cs-CZ" altLang="sk-SK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cs-CZ" altLang="sk-SK" sz="2400" b="1" dirty="0">
                <a:solidFill>
                  <a:srgbClr val="5F5F5F"/>
                </a:solidFill>
                <a:latin typeface="Calibri" panose="020F0502020204030204" pitchFamily="34" charset="0"/>
                <a:ea typeface="+mj-ea"/>
                <a:cs typeface="+mj-cs"/>
              </a:rPr>
              <a:t>RESPONDENTOV</a:t>
            </a:r>
            <a:endParaRPr lang="sk-SK" altLang="sk-SK" sz="2400" b="1" dirty="0">
              <a:solidFill>
                <a:srgbClr val="5F5F5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123169" name="Group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30650"/>
              </p:ext>
            </p:extLst>
          </p:nvPr>
        </p:nvGraphicFramePr>
        <p:xfrm>
          <a:off x="3276600" y="4221163"/>
          <a:ext cx="2592388" cy="890588"/>
        </p:xfrm>
        <a:graphic>
          <a:graphicData uri="http://schemas.openxmlformats.org/drawingml/2006/table">
            <a:tbl>
              <a:tblPr/>
              <a:tblGrid>
                <a:gridCol w="2163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NÁRODNOSŤ</a:t>
                      </a:r>
                    </a:p>
                  </a:txBody>
                  <a:tcPr marL="36000" marR="10800" marT="36012" marB="36012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 %</a:t>
                      </a:r>
                    </a:p>
                  </a:txBody>
                  <a:tcPr marL="36000" marR="10800" marT="36012" marB="36012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slovenská</a:t>
                      </a:r>
                    </a:p>
                  </a:txBody>
                  <a:tcPr marL="36000" marR="10800" marT="36012" marB="36012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87,1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maďarská</a:t>
                      </a:r>
                    </a:p>
                  </a:txBody>
                  <a:tcPr marL="36000" marR="10800" marT="36012" marB="36012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9,2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 2" panose="05020102010507070707" pitchFamily="18" charset="2"/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Wingdings 2" panose="05020102010507070707" pitchFamily="18" charset="2"/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iná</a:t>
                      </a:r>
                    </a:p>
                  </a:txBody>
                  <a:tcPr marL="36000" marR="10800" marT="36012" marB="36012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3,6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55" name="Rectangle 445"/>
          <p:cNvSpPr>
            <a:spLocks noChangeArrowheads="1"/>
          </p:cNvSpPr>
          <p:nvPr/>
        </p:nvSpPr>
        <p:spPr bwMode="auto">
          <a:xfrm>
            <a:off x="6804025" y="6165850"/>
            <a:ext cx="20161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/>
              <a:t>%, Base (n): </a:t>
            </a:r>
            <a:r>
              <a:rPr lang="sk-SK" altLang="sk-SK" sz="1000" i="1" dirty="0" smtClean="0"/>
              <a:t>1 017</a:t>
            </a:r>
            <a:endParaRPr lang="sk-SK" altLang="sk-SK" sz="1800" dirty="0"/>
          </a:p>
        </p:txBody>
      </p:sp>
      <p:graphicFrame>
        <p:nvGraphicFramePr>
          <p:cNvPr id="3048938" name="Group 4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76467"/>
              </p:ext>
            </p:extLst>
          </p:nvPr>
        </p:nvGraphicFramePr>
        <p:xfrm>
          <a:off x="3276600" y="1628775"/>
          <a:ext cx="2590800" cy="2238377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867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ZAMESTNANIE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 %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nekvalifikovaný </a:t>
                      </a:r>
                      <a:r>
                        <a:rPr lang="sk-SK" altLang="sk-SK" sz="10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manuálny</a:t>
                      </a: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pracovník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2,7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kvalifikovaný manuál./prevádzkový 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pracovník</a:t>
                      </a:r>
                      <a:endParaRPr kumimoji="0" lang="sk-SK" altLang="sk-SK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24,6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výkonný odborný prac., úradník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19,0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tvorivý odborný pracovník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8,7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podnikateľ, živnostník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6,2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dôchodca</a:t>
                      </a:r>
                      <a:endParaRPr kumimoji="0" lang="sk-SK" altLang="sk-SK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26,4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študent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5,9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 domácnosti, na materskej dovolenke</a:t>
                      </a: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3,4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390">
                <a:tc>
                  <a:txBody>
                    <a:bodyPr/>
                    <a:lstStyle>
                      <a:lvl1pPr eaLnBrk="0" hangingPunct="0">
                        <a:buClr>
                          <a:schemeClr val="bg2"/>
                        </a:buClr>
                        <a:def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 eaLnBrk="0" hangingPunct="0">
                        <a:buClr>
                          <a:srgbClr val="FF9966"/>
                        </a:buClr>
                        <a:defRPr sz="1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 eaLnBrk="0" hangingPunct="0"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nezamestnaný</a:t>
                      </a:r>
                      <a:endParaRPr kumimoji="0" lang="sk-SK" altLang="sk-S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108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3,2</a:t>
                      </a:r>
                      <a:endParaRPr lang="sk-SK" sz="1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7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 txBox="1">
            <a:spLocks noGrp="1" noChangeArrowheads="1"/>
          </p:cNvSpPr>
          <p:nvPr/>
        </p:nvSpPr>
        <p:spPr bwMode="auto">
          <a:xfrm>
            <a:off x="7513638" y="6524625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33D4E4D-4BC5-4B9E-9AC4-635ECC627C0C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121843"/>
            <a:ext cx="6913563" cy="811213"/>
          </a:xfrm>
        </p:spPr>
        <p:txBody>
          <a:bodyPr/>
          <a:lstStyle/>
          <a:p>
            <a:pPr marL="457200" indent="-457200" algn="ctr"/>
            <a:r>
              <a:rPr lang="sk-SK" altLang="sk-SK" sz="3200" dirty="0">
                <a:solidFill>
                  <a:srgbClr val="808080"/>
                </a:solidFill>
                <a:latin typeface="Calibri" panose="020F0502020204030204" pitchFamily="34" charset="0"/>
              </a:rPr>
              <a:t> VÝSLEDKY </a:t>
            </a:r>
            <a:r>
              <a:rPr lang="cs-CZ" altLang="sk-SK" sz="3200" dirty="0">
                <a:solidFill>
                  <a:srgbClr val="808080"/>
                </a:solidFill>
                <a:latin typeface="Calibri" panose="020F0502020204030204" pitchFamily="34" charset="0"/>
              </a:rPr>
              <a:t>PRIESKUMU</a:t>
            </a:r>
            <a:endParaRPr lang="sk-SK" altLang="sk-SK" sz="3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06375" y="458788"/>
            <a:ext cx="404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sk-SK" sz="1200" i="1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 txBox="1">
            <a:spLocks noGrp="1" noChangeArrowheads="1"/>
          </p:cNvSpPr>
          <p:nvPr/>
        </p:nvSpPr>
        <p:spPr bwMode="auto">
          <a:xfrm>
            <a:off x="7513638" y="6597352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E85B1C-5753-48CC-8291-8A5924584C74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961580"/>
            <a:ext cx="8352928" cy="1691556"/>
          </a:xfr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/>
            <a:r>
              <a:rPr lang="sk-SK" altLang="sk-SK" sz="3200" cap="all" dirty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sk-SK" altLang="sk-SK" sz="3200" cap="all" dirty="0" smtClean="0">
                <a:latin typeface="Calibri" panose="020F0502020204030204" pitchFamily="34" charset="0"/>
              </a:rPr>
              <a:t>1. názory na Ciele udržateľného rozvoja resp. </a:t>
            </a:r>
            <a:r>
              <a:rPr lang="sk-SK" altLang="sk-SK" sz="3200" cap="all" dirty="0" err="1" smtClean="0">
                <a:latin typeface="Calibri" panose="020F0502020204030204" pitchFamily="34" charset="0"/>
              </a:rPr>
              <a:t>agendU</a:t>
            </a:r>
            <a:r>
              <a:rPr lang="sk-SK" altLang="sk-SK" sz="3200" cap="all" dirty="0" smtClean="0">
                <a:latin typeface="Calibri" panose="020F0502020204030204" pitchFamily="34" charset="0"/>
              </a:rPr>
              <a:t> </a:t>
            </a:r>
            <a:r>
              <a:rPr lang="sk-SK" altLang="sk-SK" sz="3200" cap="all" dirty="0" smtClean="0">
                <a:latin typeface="Calibri" panose="020F0502020204030204" pitchFamily="34" charset="0"/>
              </a:rPr>
              <a:t>2030</a:t>
            </a:r>
            <a:endParaRPr lang="sk-SK" altLang="sk-SK" sz="2400" cap="all" dirty="0">
              <a:latin typeface="Calibri" panose="020F0502020204030204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06375" y="458788"/>
            <a:ext cx="404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sk-SK" sz="1200" i="1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0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 txBox="1">
            <a:spLocks noGrp="1" noChangeArrowheads="1"/>
          </p:cNvSpPr>
          <p:nvPr/>
        </p:nvSpPr>
        <p:spPr bwMode="auto">
          <a:xfrm>
            <a:off x="7513638" y="6637338"/>
            <a:ext cx="16303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B5660B-5FBC-4D90-90F1-81486FD17875}" type="slidenum">
              <a:rPr lang="cs-CZ" altLang="sk-SK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sk-SK" sz="1200" dirty="0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093" y="1484784"/>
            <a:ext cx="7741257" cy="4681066"/>
          </a:xfrm>
        </p:spPr>
        <p:txBody>
          <a:bodyPr/>
          <a:lstStyle/>
          <a:p>
            <a:pPr marL="0" indent="0" algn="just">
              <a:buNone/>
            </a:pPr>
            <a:endParaRPr lang="sk-SK" altLang="sk-SK" b="1" dirty="0" smtClean="0"/>
          </a:p>
          <a:p>
            <a:pPr algn="just"/>
            <a:r>
              <a:rPr lang="sk-SK" altLang="sk-SK" b="1" dirty="0" smtClean="0"/>
              <a:t>O </a:t>
            </a:r>
            <a:r>
              <a:rPr lang="sk-SK" altLang="sk-SK" b="1" dirty="0"/>
              <a:t>Cieľoch udržateľného </a:t>
            </a:r>
            <a:r>
              <a:rPr lang="sk-SK" altLang="sk-SK" b="1" dirty="0" smtClean="0"/>
              <a:t>rozvoja počulo niekedy 14</a:t>
            </a:r>
            <a:r>
              <a:rPr lang="sk-SK" altLang="sk-SK" b="1" dirty="0"/>
              <a:t>% </a:t>
            </a:r>
            <a:r>
              <a:rPr lang="sk-SK" altLang="sk-SK" b="1" dirty="0" smtClean="0"/>
              <a:t>respondentov. Konkrétne 1% vie o tomto projekte „dosť veľa“, ďalších 5% má o ňom čiastočné informácie a necelá desatina (9%) opýtaných, síce o Cieľoch </a:t>
            </a:r>
            <a:r>
              <a:rPr lang="sk-SK" altLang="sk-SK" b="1" dirty="0" smtClean="0"/>
              <a:t>udržateľného rozvoja niečo </a:t>
            </a:r>
            <a:r>
              <a:rPr lang="sk-SK" altLang="sk-SK" b="1" dirty="0" smtClean="0"/>
              <a:t>počula, ale takmer nič o nich nevie. </a:t>
            </a:r>
          </a:p>
          <a:p>
            <a:pPr algn="just"/>
            <a:endParaRPr lang="sk-SK" altLang="sk-SK" b="1" dirty="0"/>
          </a:p>
          <a:p>
            <a:pPr algn="just"/>
            <a:r>
              <a:rPr lang="sk-SK" altLang="sk-SK" dirty="0" smtClean="0"/>
              <a:t>Naopak, o Cieľoch udržateľného rozvoja resp. o Agende 2030 doteraz nepočulo 86% opýtaných. </a:t>
            </a:r>
          </a:p>
          <a:p>
            <a:pPr algn="just"/>
            <a:endParaRPr lang="sk-SK" altLang="sk-SK" dirty="0"/>
          </a:p>
          <a:p>
            <a:pPr algn="just"/>
            <a:r>
              <a:rPr lang="sk-SK" altLang="sk-SK" i="1" dirty="0" smtClean="0"/>
              <a:t>Medzi respondentami, ktorí už počuli niekedy o Cieľoch udržateľného rozvoja, Agende 2030, sú častejšie ľudia v strednom veku (35-45 rokov), ľudia s vysokoškolským vzdelaním; výkonní odborní pracovníci, úradníci, ako aj tvoriví odborní pracovníci; respondenti žijúci v domácnostiach s vyšším čistým mesačným príjmom; respondenti bývajúci v mestách s 50-100 tisíc obyvateľmi; respondenti z Bratislavského, Banskobystrického ako aj Prešovského kraja.</a:t>
            </a:r>
          </a:p>
          <a:p>
            <a:pPr algn="just"/>
            <a:endParaRPr lang="sk-SK" altLang="sk-SK" dirty="0"/>
          </a:p>
          <a:p>
            <a:pPr algn="just"/>
            <a:endParaRPr lang="sk-SK" altLang="sk-SK" b="1" dirty="0"/>
          </a:p>
          <a:p>
            <a:pPr algn="just"/>
            <a:endParaRPr lang="sk-SK" altLang="sk-SK" dirty="0"/>
          </a:p>
          <a:p>
            <a:pPr algn="just"/>
            <a:endParaRPr lang="sk-SK" altLang="sk-SK" dirty="0" smtClean="0"/>
          </a:p>
          <a:p>
            <a:pPr marL="0" indent="0" algn="just">
              <a:buNone/>
            </a:pPr>
            <a:endParaRPr lang="sk-SK" altLang="sk-SK" sz="1200" dirty="0" smtClean="0"/>
          </a:p>
          <a:p>
            <a:pPr marL="0" indent="0" algn="just">
              <a:buNone/>
            </a:pPr>
            <a:endParaRPr lang="sk-SK" altLang="sk-SK" sz="1200" dirty="0" smtClean="0"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528" y="278402"/>
            <a:ext cx="882047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457200" lvl="1" indent="0">
              <a:buNone/>
            </a:pPr>
            <a:r>
              <a:rPr lang="sk-SK" sz="2000" b="1" dirty="0" smtClean="0">
                <a:solidFill>
                  <a:srgbClr val="808080"/>
                </a:solidFill>
              </a:rPr>
              <a:t>1.1. </a:t>
            </a:r>
            <a:r>
              <a:rPr lang="sk-SK" sz="2000" b="1" dirty="0">
                <a:solidFill>
                  <a:srgbClr val="808080"/>
                </a:solidFill>
              </a:rPr>
              <a:t>Znalosť </a:t>
            </a:r>
            <a:r>
              <a:rPr lang="sk-SK" sz="2000" b="1" dirty="0" smtClean="0">
                <a:solidFill>
                  <a:srgbClr val="808080"/>
                </a:solidFill>
              </a:rPr>
              <a:t>Cieľov </a:t>
            </a:r>
            <a:r>
              <a:rPr lang="sk-SK" sz="2000" b="1" dirty="0">
                <a:solidFill>
                  <a:srgbClr val="808080"/>
                </a:solidFill>
              </a:rPr>
              <a:t>udržateľného rozvoja respektíve </a:t>
            </a:r>
            <a:r>
              <a:rPr lang="sk-SK" sz="2000" b="1" dirty="0" smtClean="0">
                <a:solidFill>
                  <a:srgbClr val="808080"/>
                </a:solidFill>
              </a:rPr>
              <a:t>Agendy </a:t>
            </a:r>
            <a:r>
              <a:rPr lang="sk-SK" sz="2000" b="1" dirty="0">
                <a:solidFill>
                  <a:srgbClr val="808080"/>
                </a:solidFill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12414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506931"/>
              </p:ext>
            </p:extLst>
          </p:nvPr>
        </p:nvGraphicFramePr>
        <p:xfrm>
          <a:off x="555625" y="1241425"/>
          <a:ext cx="82296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3" name="Chart" r:id="rId3" imgW="11765262" imgH="7101864" progId="MSGraph.Chart.8">
                  <p:embed followColorScheme="full"/>
                </p:oleObj>
              </mc:Choice>
              <mc:Fallback>
                <p:oleObj name="Chart" r:id="rId3" imgW="11765262" imgH="710186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241425"/>
                        <a:ext cx="822960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7FA4B-5A34-47D5-83AE-172540F96322}" type="slidenum">
              <a:rPr lang="cs-CZ" altLang="sk-SK" smtClean="0"/>
              <a:pPr>
                <a:defRPr/>
              </a:pPr>
              <a:t>9</a:t>
            </a:fld>
            <a:endParaRPr lang="cs-CZ" altLang="sk-SK" dirty="0"/>
          </a:p>
        </p:txBody>
      </p:sp>
      <p:grpSp>
        <p:nvGrpSpPr>
          <p:cNvPr id="4" name="Skupina 3"/>
          <p:cNvGrpSpPr/>
          <p:nvPr/>
        </p:nvGrpSpPr>
        <p:grpSpPr>
          <a:xfrm>
            <a:off x="6084168" y="1844824"/>
            <a:ext cx="1657534" cy="993972"/>
            <a:chOff x="6585447" y="2204343"/>
            <a:chExt cx="1435023" cy="936625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6585447" y="2204343"/>
              <a:ext cx="1435023" cy="936625"/>
            </a:xfrm>
            <a:prstGeom prst="rightArrow">
              <a:avLst>
                <a:gd name="adj1" fmla="val 50000"/>
                <a:gd name="adj2" fmla="val 46144"/>
              </a:avLst>
            </a:prstGeom>
            <a:solidFill>
              <a:srgbClr val="00359E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759409" y="2386408"/>
              <a:ext cx="930112" cy="5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áno, počul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 pitchFamily="34" charset="0"/>
                </a:rPr>
                <a:t>14%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899592" y="1844824"/>
            <a:ext cx="1502749" cy="1008112"/>
            <a:chOff x="1331639" y="2524616"/>
            <a:chExt cx="1502749" cy="100811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1331639" y="2524616"/>
              <a:ext cx="1502749" cy="1008112"/>
            </a:xfrm>
            <a:prstGeom prst="rightArrow">
              <a:avLst>
                <a:gd name="adj1" fmla="val 50000"/>
                <a:gd name="adj2" fmla="val 46144"/>
              </a:avLst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548225" y="2736025"/>
              <a:ext cx="122822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Calibri" panose="020F0502020204030204" pitchFamily="34" charset="0"/>
                </a:rPr>
                <a:t>nie, nepočul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Calibri" panose="020F0502020204030204" pitchFamily="34" charset="0"/>
                </a:rPr>
                <a:t>86%</a:t>
              </a:r>
              <a:endParaRPr kumimoji="0" lang="sk-SK" altLang="sk-SK" sz="16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27584" y="188640"/>
            <a:ext cx="7618414" cy="9366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 smtClean="0">
                <a:solidFill>
                  <a:srgbClr val="5F5F5F"/>
                </a:solidFill>
              </a:rPr>
              <a:t>Znalosť Cieľov udržateľného rozvoja respektíve Agendy 2030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1800" b="1" dirty="0" smtClean="0">
                <a:solidFill>
                  <a:srgbClr val="4D4D4D"/>
                </a:solidFill>
              </a:rPr>
              <a:t> </a:t>
            </a:r>
            <a:r>
              <a:rPr lang="en-GB" altLang="sk-SK" sz="1600" dirty="0">
                <a:solidFill>
                  <a:srgbClr val="4D4D4D"/>
                </a:solidFill>
              </a:rPr>
              <a:t>% </a:t>
            </a:r>
            <a:r>
              <a:rPr lang="sk-SK" altLang="sk-SK" sz="1600" dirty="0">
                <a:solidFill>
                  <a:srgbClr val="4D4D4D"/>
                </a:solidFill>
              </a:rPr>
              <a:t> všetkých respondentov; </a:t>
            </a:r>
            <a:r>
              <a:rPr lang="sk-SK" altLang="sk-SK" sz="1600" dirty="0" smtClean="0">
                <a:solidFill>
                  <a:srgbClr val="4D4D4D"/>
                </a:solidFill>
              </a:rPr>
              <a:t>november 2017; </a:t>
            </a:r>
            <a:r>
              <a:rPr lang="sk-SK" altLang="sk-SK" sz="1600" dirty="0">
                <a:solidFill>
                  <a:srgbClr val="4D4D4D"/>
                </a:solidFill>
              </a:rPr>
              <a:t>báza: </a:t>
            </a:r>
            <a:r>
              <a:rPr lang="sk-SK" altLang="sk-SK" sz="1600" dirty="0" smtClean="0">
                <a:solidFill>
                  <a:srgbClr val="4D4D4D"/>
                </a:solidFill>
              </a:rPr>
              <a:t>1 017 respondentov</a:t>
            </a:r>
            <a:endParaRPr lang="sk-SK" altLang="sk-SK" sz="1600" dirty="0">
              <a:solidFill>
                <a:srgbClr val="4D4D4D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990402" y="6315408"/>
            <a:ext cx="4525814" cy="246221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Wingdings 2" panose="05020102010507070707" pitchFamily="18" charset="2"/>
              <a:buChar char="½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»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66"/>
              </a:buClr>
              <a:buFont typeface="Wingdings 2" panose="05020102010507070707" pitchFamily="18" charset="2"/>
              <a:buChar char=""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sk-SK" sz="1000" i="1" dirty="0">
                <a:solidFill>
                  <a:srgbClr val="4D4D4D"/>
                </a:solidFill>
              </a:rPr>
              <a:t>Otázka: 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„</a:t>
            </a:r>
            <a:r>
              <a:rPr lang="sk-SK" sz="1000" i="1" dirty="0">
                <a:solidFill>
                  <a:srgbClr val="4D4D4D"/>
                </a:solidFill>
              </a:rPr>
              <a:t>Počuli ste niekedy o Cieľoch udržateľného rozvoja respektíve Agende 2030</a:t>
            </a:r>
            <a:r>
              <a:rPr lang="sk-SK" sz="1000" i="1" dirty="0" smtClean="0">
                <a:solidFill>
                  <a:srgbClr val="4D4D4D"/>
                </a:solidFill>
              </a:rPr>
              <a:t>?</a:t>
            </a:r>
            <a:r>
              <a:rPr lang="sk-SK" altLang="sk-SK" sz="1000" i="1" dirty="0" smtClean="0">
                <a:solidFill>
                  <a:srgbClr val="4D4D4D"/>
                </a:solidFill>
              </a:rPr>
              <a:t>“</a:t>
            </a:r>
            <a:endParaRPr lang="sk-SK" altLang="sk-SK" sz="10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 2" pitchFamily="18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 2" pitchFamily="18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69089</TotalTime>
  <Words>3128</Words>
  <Application>Microsoft Office PowerPoint</Application>
  <PresentationFormat>Prezentácia na obrazovke (4:3)</PresentationFormat>
  <Paragraphs>1099</Paragraphs>
  <Slides>36</Slides>
  <Notes>14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36</vt:i4>
      </vt:variant>
    </vt:vector>
  </HeadingPairs>
  <TitlesOfParts>
    <vt:vector size="46" baseType="lpstr">
      <vt:lpstr>Arial</vt:lpstr>
      <vt:lpstr>Arial Black</vt:lpstr>
      <vt:lpstr>Arial Narrow</vt:lpstr>
      <vt:lpstr>Arial Narrow CE</vt:lpstr>
      <vt:lpstr>Calibri</vt:lpstr>
      <vt:lpstr>Times New Roman</vt:lpstr>
      <vt:lpstr>Wingdings 2</vt:lpstr>
      <vt:lpstr>Výchozí návrh</vt:lpstr>
      <vt:lpstr>Snímek</vt:lpstr>
      <vt:lpstr>Chart</vt:lpstr>
      <vt:lpstr>Prezentácia programu PowerPoint</vt:lpstr>
      <vt:lpstr>OBSAH</vt:lpstr>
      <vt:lpstr>DESIGN VÝSKUMU</vt:lpstr>
      <vt:lpstr>Prezentácia programu PowerPoint</vt:lpstr>
      <vt:lpstr>Prezentácia programu PowerPoint</vt:lpstr>
      <vt:lpstr> VÝSLEDKY PRIESKUMU</vt:lpstr>
      <vt:lpstr> 1. názory na Ciele udržateľného rozvoja resp. agendU 2030</vt:lpstr>
      <vt:lpstr>Prezentácia programu PowerPoint</vt:lpstr>
      <vt:lpstr>Prezentácia programu PowerPoint</vt:lpstr>
      <vt:lpstr>Prezentácia programu PowerPoint</vt:lpstr>
      <vt:lpstr>1.2. Zameranie Cieľov udržateľného rozvoja </vt:lpstr>
      <vt:lpstr>Prezentácia programu PowerPoint</vt:lpstr>
      <vt:lpstr> 2. pomoc ľuďom v rozvojových krajinách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3. postoje k vybraným  spoločenským témam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 Slosiarik</dc:creator>
  <cp:lastModifiedBy>Martin Slosiarik</cp:lastModifiedBy>
  <cp:revision>6775</cp:revision>
  <cp:lastPrinted>2017-11-22T15:04:08Z</cp:lastPrinted>
  <dcterms:created xsi:type="dcterms:W3CDTF">2004-11-08T08:10:45Z</dcterms:created>
  <dcterms:modified xsi:type="dcterms:W3CDTF">2017-11-28T10:31:10Z</dcterms:modified>
</cp:coreProperties>
</file>